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83" r:id="rId3"/>
    <p:sldId id="259" r:id="rId4"/>
    <p:sldId id="268" r:id="rId5"/>
    <p:sldId id="269" r:id="rId6"/>
    <p:sldId id="270" r:id="rId7"/>
    <p:sldId id="271" r:id="rId8"/>
    <p:sldId id="272" r:id="rId9"/>
    <p:sldId id="261" r:id="rId10"/>
    <p:sldId id="262" r:id="rId11"/>
    <p:sldId id="265" r:id="rId12"/>
    <p:sldId id="266" r:id="rId13"/>
    <p:sldId id="263" r:id="rId14"/>
    <p:sldId id="267" r:id="rId15"/>
    <p:sldId id="256" r:id="rId16"/>
    <p:sldId id="273" r:id="rId17"/>
    <p:sldId id="274" r:id="rId18"/>
    <p:sldId id="275" r:id="rId19"/>
    <p:sldId id="276" r:id="rId20"/>
    <p:sldId id="277" r:id="rId21"/>
    <p:sldId id="278" r:id="rId22"/>
    <p:sldId id="279" r:id="rId23"/>
    <p:sldId id="280" r:id="rId24"/>
    <p:sldId id="281" r:id="rId25"/>
    <p:sldId id="282" r:id="rId26"/>
    <p:sldId id="284" r:id="rId27"/>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DC2875"/>
    <a:srgbClr val="E25879"/>
    <a:srgbClr val="F7A9AB"/>
    <a:srgbClr val="B61A3F"/>
    <a:srgbClr val="7A1440"/>
    <a:srgbClr val="F59298"/>
    <a:srgbClr val="333F50"/>
    <a:srgbClr val="5B9BD5"/>
    <a:srgbClr val="4DC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85" autoAdjust="0"/>
    <p:restoredTop sz="87523" autoAdjust="0"/>
  </p:normalViewPr>
  <p:slideViewPr>
    <p:cSldViewPr snapToGrid="0">
      <p:cViewPr varScale="1">
        <p:scale>
          <a:sx n="61" d="100"/>
          <a:sy n="61" d="100"/>
        </p:scale>
        <p:origin x="133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B1753-7D73-4EE7-A622-4743BC270EB4}"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419"/>
        </a:p>
      </dgm:t>
    </dgm:pt>
    <dgm:pt modelId="{E585D0B9-DCE0-43D2-96A6-F9F7470FAD31}">
      <dgm:prSet phldrT="[Texto]" custT="1"/>
      <dgm:spPr/>
      <dgm:t>
        <a:bodyPr/>
        <a:lstStyle/>
        <a:p>
          <a:r>
            <a:rPr lang="es-419" sz="2400"/>
            <a:t>Supervisión humana mínima</a:t>
          </a:r>
          <a:endParaRPr lang="es-419" sz="2400" dirty="0"/>
        </a:p>
      </dgm:t>
    </dgm:pt>
    <dgm:pt modelId="{9499AE84-A4DC-443F-9674-BBACCA2FC361}" type="parTrans" cxnId="{726A64A8-2B05-475C-B4C7-E7182F6B851C}">
      <dgm:prSet/>
      <dgm:spPr/>
      <dgm:t>
        <a:bodyPr/>
        <a:lstStyle/>
        <a:p>
          <a:endParaRPr lang="es-419" sz="2400"/>
        </a:p>
      </dgm:t>
    </dgm:pt>
    <dgm:pt modelId="{3AE19F73-3BA7-4D39-81BD-049A75921328}" type="sibTrans" cxnId="{726A64A8-2B05-475C-B4C7-E7182F6B851C}">
      <dgm:prSet/>
      <dgm:spPr/>
      <dgm:t>
        <a:bodyPr/>
        <a:lstStyle/>
        <a:p>
          <a:endParaRPr lang="es-419" sz="2400"/>
        </a:p>
      </dgm:t>
    </dgm:pt>
    <dgm:pt modelId="{3699812C-2317-4796-965F-CE27C0196E8E}">
      <dgm:prSet custT="1"/>
      <dgm:spPr/>
      <dgm:t>
        <a:bodyPr/>
        <a:lstStyle/>
        <a:p>
          <a:r>
            <a:rPr lang="es-419" sz="2400" dirty="0"/>
            <a:t>Persistente en la Naturaleza</a:t>
          </a:r>
        </a:p>
      </dgm:t>
    </dgm:pt>
    <dgm:pt modelId="{0B6C868A-A2B9-4783-AB24-256C91CF611D}" type="parTrans" cxnId="{FEC7B638-37D9-4963-A18D-0185C8E81F10}">
      <dgm:prSet/>
      <dgm:spPr/>
      <dgm:t>
        <a:bodyPr/>
        <a:lstStyle/>
        <a:p>
          <a:endParaRPr lang="es-419" sz="2400"/>
        </a:p>
      </dgm:t>
    </dgm:pt>
    <dgm:pt modelId="{514CD792-EDA4-4B71-A93D-0135C4A46D4E}" type="sibTrans" cxnId="{FEC7B638-37D9-4963-A18D-0185C8E81F10}">
      <dgm:prSet/>
      <dgm:spPr/>
      <dgm:t>
        <a:bodyPr/>
        <a:lstStyle/>
        <a:p>
          <a:endParaRPr lang="es-419" sz="2400"/>
        </a:p>
      </dgm:t>
    </dgm:pt>
    <dgm:pt modelId="{F7FA3176-A765-4AED-B655-2A740691E3CD}">
      <dgm:prSet custT="1"/>
      <dgm:spPr/>
      <dgm:t>
        <a:bodyPr/>
        <a:lstStyle/>
        <a:p>
          <a:r>
            <a:rPr lang="es-419" sz="2400" dirty="0"/>
            <a:t>Recuperable</a:t>
          </a:r>
        </a:p>
      </dgm:t>
    </dgm:pt>
    <dgm:pt modelId="{379E020E-E9AD-45E8-A7A7-F43385E5E4E1}" type="parTrans" cxnId="{C2B24295-F03E-4641-9E33-F37DC0A7201D}">
      <dgm:prSet/>
      <dgm:spPr/>
      <dgm:t>
        <a:bodyPr/>
        <a:lstStyle/>
        <a:p>
          <a:endParaRPr lang="es-419" sz="2400"/>
        </a:p>
      </dgm:t>
    </dgm:pt>
    <dgm:pt modelId="{C32B6EE2-4268-4F7C-8990-98E4B5B24FBA}" type="sibTrans" cxnId="{C2B24295-F03E-4641-9E33-F37DC0A7201D}">
      <dgm:prSet/>
      <dgm:spPr/>
      <dgm:t>
        <a:bodyPr/>
        <a:lstStyle/>
        <a:p>
          <a:endParaRPr lang="es-419" sz="2400"/>
        </a:p>
      </dgm:t>
    </dgm:pt>
    <dgm:pt modelId="{148043A9-F17B-44C9-9C09-99A6C882D314}">
      <dgm:prSet custT="1"/>
      <dgm:spPr/>
      <dgm:t>
        <a:bodyPr/>
        <a:lstStyle/>
        <a:p>
          <a:r>
            <a:rPr lang="es-419" sz="2400" dirty="0"/>
            <a:t>Resistente al atacante</a:t>
          </a:r>
        </a:p>
      </dgm:t>
    </dgm:pt>
    <dgm:pt modelId="{70B7FD79-23B9-4E2B-B7E9-A39A4217F510}" type="parTrans" cxnId="{1420825F-E1CB-4818-A98F-749B675A8EE3}">
      <dgm:prSet/>
      <dgm:spPr/>
      <dgm:t>
        <a:bodyPr/>
        <a:lstStyle/>
        <a:p>
          <a:endParaRPr lang="es-419" sz="2400"/>
        </a:p>
      </dgm:t>
    </dgm:pt>
    <dgm:pt modelId="{76F43C54-AC43-49CB-BAAE-7F8849AC3666}" type="sibTrans" cxnId="{1420825F-E1CB-4818-A98F-749B675A8EE3}">
      <dgm:prSet/>
      <dgm:spPr/>
      <dgm:t>
        <a:bodyPr/>
        <a:lstStyle/>
        <a:p>
          <a:endParaRPr lang="es-419" sz="2400"/>
        </a:p>
      </dgm:t>
    </dgm:pt>
    <dgm:pt modelId="{F620F971-6CDC-4E9B-8776-E34A7999D88A}">
      <dgm:prSet custT="1"/>
      <dgm:spPr/>
      <dgm:t>
        <a:bodyPr/>
        <a:lstStyle/>
        <a:p>
          <a:r>
            <a:rPr lang="es-419" sz="2400" dirty="0"/>
            <a:t>Sobrecarga mínima</a:t>
          </a:r>
        </a:p>
      </dgm:t>
    </dgm:pt>
    <dgm:pt modelId="{FFE4A38B-E20F-48FA-B618-F8E4E08D882C}" type="parTrans" cxnId="{C05D3757-2215-44FC-ABA5-0D1B715E1B06}">
      <dgm:prSet/>
      <dgm:spPr/>
      <dgm:t>
        <a:bodyPr/>
        <a:lstStyle/>
        <a:p>
          <a:endParaRPr lang="es-419" sz="2400"/>
        </a:p>
      </dgm:t>
    </dgm:pt>
    <dgm:pt modelId="{74419EDC-8DD8-4B21-839E-03BD582E56BA}" type="sibTrans" cxnId="{C05D3757-2215-44FC-ABA5-0D1B715E1B06}">
      <dgm:prSet/>
      <dgm:spPr/>
      <dgm:t>
        <a:bodyPr/>
        <a:lstStyle/>
        <a:p>
          <a:endParaRPr lang="es-419" sz="2400"/>
        </a:p>
      </dgm:t>
    </dgm:pt>
    <dgm:pt modelId="{007FCAD3-B9FA-423D-8426-11A3321DB140}">
      <dgm:prSet custT="1"/>
      <dgm:spPr/>
      <dgm:t>
        <a:bodyPr/>
        <a:lstStyle/>
        <a:p>
          <a:r>
            <a:rPr lang="es-419" sz="2400" dirty="0" err="1"/>
            <a:t>Autoactualizable</a:t>
          </a:r>
          <a:endParaRPr lang="es-419" sz="2400" dirty="0"/>
        </a:p>
      </dgm:t>
    </dgm:pt>
    <dgm:pt modelId="{A3C0F52D-0A36-4CFA-ADDA-F0F8105FE8DE}" type="parTrans" cxnId="{88A7854D-B845-49FE-80FE-68B06AE1B0A0}">
      <dgm:prSet/>
      <dgm:spPr/>
      <dgm:t>
        <a:bodyPr/>
        <a:lstStyle/>
        <a:p>
          <a:endParaRPr lang="es-419" sz="2400"/>
        </a:p>
      </dgm:t>
    </dgm:pt>
    <dgm:pt modelId="{162F19E2-BD2B-4C3C-AA5C-B458B9505981}" type="sibTrans" cxnId="{88A7854D-B845-49FE-80FE-68B06AE1B0A0}">
      <dgm:prSet/>
      <dgm:spPr/>
      <dgm:t>
        <a:bodyPr/>
        <a:lstStyle/>
        <a:p>
          <a:endParaRPr lang="es-419" sz="2400"/>
        </a:p>
      </dgm:t>
    </dgm:pt>
    <dgm:pt modelId="{B4F29116-05FF-4CF3-9108-2D61B20C3091}">
      <dgm:prSet custT="1"/>
      <dgm:spPr/>
      <dgm:t>
        <a:bodyPr/>
        <a:lstStyle/>
        <a:p>
          <a:r>
            <a:rPr lang="es-419" sz="2400" dirty="0"/>
            <a:t>Exactitud</a:t>
          </a:r>
        </a:p>
      </dgm:t>
    </dgm:pt>
    <dgm:pt modelId="{7A49E32F-6A01-4788-9257-84565426AA7C}" type="parTrans" cxnId="{67D248D3-F40C-4C45-9AE1-D59F43A7C475}">
      <dgm:prSet/>
      <dgm:spPr/>
      <dgm:t>
        <a:bodyPr/>
        <a:lstStyle/>
        <a:p>
          <a:endParaRPr lang="es-419" sz="2400"/>
        </a:p>
      </dgm:t>
    </dgm:pt>
    <dgm:pt modelId="{3F5BF323-7F7D-4A3E-8862-25F749EF90CC}" type="sibTrans" cxnId="{67D248D3-F40C-4C45-9AE1-D59F43A7C475}">
      <dgm:prSet/>
      <dgm:spPr/>
      <dgm:t>
        <a:bodyPr/>
        <a:lstStyle/>
        <a:p>
          <a:endParaRPr lang="es-419" sz="2400"/>
        </a:p>
      </dgm:t>
    </dgm:pt>
    <dgm:pt modelId="{3F154149-953F-46D5-B348-C1858DBB7112}">
      <dgm:prSet custT="1"/>
      <dgm:spPr/>
    </dgm:pt>
    <dgm:pt modelId="{DA9C2CAB-6368-4FD9-94A3-05CC5CB6E1A6}" type="parTrans" cxnId="{CB0DD376-2159-4F81-8C22-20B94F062B30}">
      <dgm:prSet/>
      <dgm:spPr/>
      <dgm:t>
        <a:bodyPr/>
        <a:lstStyle/>
        <a:p>
          <a:endParaRPr lang="es-419" sz="2400"/>
        </a:p>
      </dgm:t>
    </dgm:pt>
    <dgm:pt modelId="{854E05DD-0FB7-4A86-98AC-C08801C61EB4}" type="sibTrans" cxnId="{CB0DD376-2159-4F81-8C22-20B94F062B30}">
      <dgm:prSet/>
      <dgm:spPr/>
      <dgm:t>
        <a:bodyPr/>
        <a:lstStyle/>
        <a:p>
          <a:endParaRPr lang="es-419" sz="2400"/>
        </a:p>
      </dgm:t>
    </dgm:pt>
    <dgm:pt modelId="{4A6249F7-8EF4-4F45-9479-45A082001A1F}">
      <dgm:prSet custT="1"/>
      <dgm:spPr/>
    </dgm:pt>
    <dgm:pt modelId="{EA843200-A5EE-4945-9DEB-A83FFC5E7513}" type="parTrans" cxnId="{B628A6BF-014A-4B61-A735-60E9A974B8B2}">
      <dgm:prSet/>
      <dgm:spPr/>
      <dgm:t>
        <a:bodyPr/>
        <a:lstStyle/>
        <a:p>
          <a:endParaRPr lang="es-419" sz="2400"/>
        </a:p>
      </dgm:t>
    </dgm:pt>
    <dgm:pt modelId="{F1EA96FD-1C43-4E73-8A19-ECD11979B98D}" type="sibTrans" cxnId="{B628A6BF-014A-4B61-A735-60E9A974B8B2}">
      <dgm:prSet/>
      <dgm:spPr/>
      <dgm:t>
        <a:bodyPr/>
        <a:lstStyle/>
        <a:p>
          <a:endParaRPr lang="es-419" sz="2400"/>
        </a:p>
      </dgm:t>
    </dgm:pt>
    <dgm:pt modelId="{34EBCFF4-53A4-4008-A7F8-DB236CC5AEFA}" type="pres">
      <dgm:prSet presAssocID="{C89B1753-7D73-4EE7-A622-4743BC270EB4}" presName="Name0" presStyleCnt="0">
        <dgm:presLayoutVars>
          <dgm:chMax val="7"/>
          <dgm:chPref val="7"/>
          <dgm:dir/>
        </dgm:presLayoutVars>
      </dgm:prSet>
      <dgm:spPr/>
    </dgm:pt>
    <dgm:pt modelId="{B015FB09-8424-43D9-81FE-1ED8F92C5950}" type="pres">
      <dgm:prSet presAssocID="{C89B1753-7D73-4EE7-A622-4743BC270EB4}" presName="Name1" presStyleCnt="0"/>
      <dgm:spPr/>
    </dgm:pt>
    <dgm:pt modelId="{94B97749-30A7-4835-AE31-1F81B0390787}" type="pres">
      <dgm:prSet presAssocID="{C89B1753-7D73-4EE7-A622-4743BC270EB4}" presName="cycle" presStyleCnt="0"/>
      <dgm:spPr/>
    </dgm:pt>
    <dgm:pt modelId="{191E0A87-C194-4637-B007-7FA55A303FE9}" type="pres">
      <dgm:prSet presAssocID="{C89B1753-7D73-4EE7-A622-4743BC270EB4}" presName="srcNode" presStyleLbl="node1" presStyleIdx="0" presStyleCnt="7"/>
      <dgm:spPr/>
    </dgm:pt>
    <dgm:pt modelId="{E4F85530-AF35-4D17-9410-1EDD7C259A15}" type="pres">
      <dgm:prSet presAssocID="{C89B1753-7D73-4EE7-A622-4743BC270EB4}" presName="conn" presStyleLbl="parChTrans1D2" presStyleIdx="0" presStyleCnt="1"/>
      <dgm:spPr/>
    </dgm:pt>
    <dgm:pt modelId="{66B1B3CC-70E2-4624-BEEE-BE8BBD92C52F}" type="pres">
      <dgm:prSet presAssocID="{C89B1753-7D73-4EE7-A622-4743BC270EB4}" presName="extraNode" presStyleLbl="node1" presStyleIdx="0" presStyleCnt="7"/>
      <dgm:spPr/>
    </dgm:pt>
    <dgm:pt modelId="{EEEDA1DC-B74B-4778-96D7-6714F21D83F3}" type="pres">
      <dgm:prSet presAssocID="{C89B1753-7D73-4EE7-A622-4743BC270EB4}" presName="dstNode" presStyleLbl="node1" presStyleIdx="0" presStyleCnt="7"/>
      <dgm:spPr/>
    </dgm:pt>
    <dgm:pt modelId="{6233BAC8-C38A-4728-B15D-4F7BC3045A91}" type="pres">
      <dgm:prSet presAssocID="{E585D0B9-DCE0-43D2-96A6-F9F7470FAD31}" presName="text_1" presStyleLbl="node1" presStyleIdx="0" presStyleCnt="7">
        <dgm:presLayoutVars>
          <dgm:bulletEnabled val="1"/>
        </dgm:presLayoutVars>
      </dgm:prSet>
      <dgm:spPr>
        <a:prstGeom prst="homePlate">
          <a:avLst/>
        </a:prstGeom>
      </dgm:spPr>
    </dgm:pt>
    <dgm:pt modelId="{FD8DDDBB-AD67-405E-8E2D-E663200CBEA6}" type="pres">
      <dgm:prSet presAssocID="{E585D0B9-DCE0-43D2-96A6-F9F7470FAD31}" presName="accent_1" presStyleCnt="0"/>
      <dgm:spPr/>
    </dgm:pt>
    <dgm:pt modelId="{1C539244-33CA-4E5C-8BDC-F725CA2351C5}" type="pres">
      <dgm:prSet presAssocID="{E585D0B9-DCE0-43D2-96A6-F9F7470FAD31}" presName="accentRepeatNode" presStyleLbl="solidFgAcc1" presStyleIdx="0" presStyleCnt="7"/>
      <dgm:spPr>
        <a:prstGeom prst="chevron">
          <a:avLst/>
        </a:prstGeom>
      </dgm:spPr>
    </dgm:pt>
    <dgm:pt modelId="{1280F736-3895-4B64-A652-F50EB54797AD}" type="pres">
      <dgm:prSet presAssocID="{3699812C-2317-4796-965F-CE27C0196E8E}" presName="text_2" presStyleLbl="node1" presStyleIdx="1" presStyleCnt="7">
        <dgm:presLayoutVars>
          <dgm:bulletEnabled val="1"/>
        </dgm:presLayoutVars>
      </dgm:prSet>
      <dgm:spPr>
        <a:prstGeom prst="homePlate">
          <a:avLst/>
        </a:prstGeom>
      </dgm:spPr>
    </dgm:pt>
    <dgm:pt modelId="{E6A92AE4-C97C-4FEE-8DDA-A0398F88D9DB}" type="pres">
      <dgm:prSet presAssocID="{3699812C-2317-4796-965F-CE27C0196E8E}" presName="accent_2" presStyleCnt="0"/>
      <dgm:spPr/>
    </dgm:pt>
    <dgm:pt modelId="{961C0C23-7CCC-4830-9CAA-BD609C5B8CE6}" type="pres">
      <dgm:prSet presAssocID="{3699812C-2317-4796-965F-CE27C0196E8E}" presName="accentRepeatNode" presStyleLbl="solidFgAcc1" presStyleIdx="1" presStyleCnt="7"/>
      <dgm:spPr>
        <a:prstGeom prst="chevron">
          <a:avLst/>
        </a:prstGeom>
      </dgm:spPr>
    </dgm:pt>
    <dgm:pt modelId="{4EC82F8F-370C-4316-82FF-6C43EF78856F}" type="pres">
      <dgm:prSet presAssocID="{F7FA3176-A765-4AED-B655-2A740691E3CD}" presName="text_3" presStyleLbl="node1" presStyleIdx="2" presStyleCnt="7">
        <dgm:presLayoutVars>
          <dgm:bulletEnabled val="1"/>
        </dgm:presLayoutVars>
      </dgm:prSet>
      <dgm:spPr>
        <a:prstGeom prst="homePlate">
          <a:avLst/>
        </a:prstGeom>
      </dgm:spPr>
    </dgm:pt>
    <dgm:pt modelId="{75E23E7A-1A35-4980-A3F3-E91AD946C6B4}" type="pres">
      <dgm:prSet presAssocID="{F7FA3176-A765-4AED-B655-2A740691E3CD}" presName="accent_3" presStyleCnt="0"/>
      <dgm:spPr/>
    </dgm:pt>
    <dgm:pt modelId="{505C92D9-46ED-4FB2-8D41-51FB0664BA9D}" type="pres">
      <dgm:prSet presAssocID="{F7FA3176-A765-4AED-B655-2A740691E3CD}" presName="accentRepeatNode" presStyleLbl="solidFgAcc1" presStyleIdx="2" presStyleCnt="7"/>
      <dgm:spPr>
        <a:prstGeom prst="chevron">
          <a:avLst/>
        </a:prstGeom>
      </dgm:spPr>
    </dgm:pt>
    <dgm:pt modelId="{8FF1618B-21BA-45E4-BBB2-972DCC179E1B}" type="pres">
      <dgm:prSet presAssocID="{148043A9-F17B-44C9-9C09-99A6C882D314}" presName="text_4" presStyleLbl="node1" presStyleIdx="3" presStyleCnt="7">
        <dgm:presLayoutVars>
          <dgm:bulletEnabled val="1"/>
        </dgm:presLayoutVars>
      </dgm:prSet>
      <dgm:spPr>
        <a:prstGeom prst="homePlate">
          <a:avLst/>
        </a:prstGeom>
      </dgm:spPr>
    </dgm:pt>
    <dgm:pt modelId="{E8E8D642-2719-48B9-8C16-CF2DE357F706}" type="pres">
      <dgm:prSet presAssocID="{148043A9-F17B-44C9-9C09-99A6C882D314}" presName="accent_4" presStyleCnt="0"/>
      <dgm:spPr/>
    </dgm:pt>
    <dgm:pt modelId="{1D2FAA30-E69A-4AA8-BFBC-67FFBE62AD37}" type="pres">
      <dgm:prSet presAssocID="{148043A9-F17B-44C9-9C09-99A6C882D314}" presName="accentRepeatNode" presStyleLbl="solidFgAcc1" presStyleIdx="3" presStyleCnt="7"/>
      <dgm:spPr>
        <a:prstGeom prst="chevron">
          <a:avLst/>
        </a:prstGeom>
      </dgm:spPr>
    </dgm:pt>
    <dgm:pt modelId="{8014881B-40BB-4581-A968-5CBDAEA80511}" type="pres">
      <dgm:prSet presAssocID="{F620F971-6CDC-4E9B-8776-E34A7999D88A}" presName="text_5" presStyleLbl="node1" presStyleIdx="4" presStyleCnt="7">
        <dgm:presLayoutVars>
          <dgm:bulletEnabled val="1"/>
        </dgm:presLayoutVars>
      </dgm:prSet>
      <dgm:spPr>
        <a:prstGeom prst="homePlate">
          <a:avLst/>
        </a:prstGeom>
      </dgm:spPr>
    </dgm:pt>
    <dgm:pt modelId="{6D69D88D-62FE-41FB-9D87-A5F41BA80F94}" type="pres">
      <dgm:prSet presAssocID="{F620F971-6CDC-4E9B-8776-E34A7999D88A}" presName="accent_5" presStyleCnt="0"/>
      <dgm:spPr/>
    </dgm:pt>
    <dgm:pt modelId="{9614ACA2-E298-4A64-AB56-472BE626B1DA}" type="pres">
      <dgm:prSet presAssocID="{F620F971-6CDC-4E9B-8776-E34A7999D88A}" presName="accentRepeatNode" presStyleLbl="solidFgAcc1" presStyleIdx="4" presStyleCnt="7"/>
      <dgm:spPr>
        <a:prstGeom prst="chevron">
          <a:avLst/>
        </a:prstGeom>
      </dgm:spPr>
    </dgm:pt>
    <dgm:pt modelId="{27322BB8-D9FD-4106-B351-03978CCC2C4B}" type="pres">
      <dgm:prSet presAssocID="{007FCAD3-B9FA-423D-8426-11A3321DB140}" presName="text_6" presStyleLbl="node1" presStyleIdx="5" presStyleCnt="7">
        <dgm:presLayoutVars>
          <dgm:bulletEnabled val="1"/>
        </dgm:presLayoutVars>
      </dgm:prSet>
      <dgm:spPr>
        <a:prstGeom prst="homePlate">
          <a:avLst/>
        </a:prstGeom>
      </dgm:spPr>
    </dgm:pt>
    <dgm:pt modelId="{FE4FD87C-2BB5-4CAA-B6C8-53A00E68AC83}" type="pres">
      <dgm:prSet presAssocID="{007FCAD3-B9FA-423D-8426-11A3321DB140}" presName="accent_6" presStyleCnt="0"/>
      <dgm:spPr/>
    </dgm:pt>
    <dgm:pt modelId="{807D00B9-3B81-4265-9CAD-ACFC314E3CA1}" type="pres">
      <dgm:prSet presAssocID="{007FCAD3-B9FA-423D-8426-11A3321DB140}" presName="accentRepeatNode" presStyleLbl="solidFgAcc1" presStyleIdx="5" presStyleCnt="7"/>
      <dgm:spPr>
        <a:prstGeom prst="chevron">
          <a:avLst/>
        </a:prstGeom>
      </dgm:spPr>
    </dgm:pt>
    <dgm:pt modelId="{64030CCC-8FB1-483E-AE16-E75778DDB930}" type="pres">
      <dgm:prSet presAssocID="{B4F29116-05FF-4CF3-9108-2D61B20C3091}" presName="text_7" presStyleLbl="node1" presStyleIdx="6" presStyleCnt="7">
        <dgm:presLayoutVars>
          <dgm:bulletEnabled val="1"/>
        </dgm:presLayoutVars>
      </dgm:prSet>
      <dgm:spPr>
        <a:prstGeom prst="homePlate">
          <a:avLst/>
        </a:prstGeom>
      </dgm:spPr>
    </dgm:pt>
    <dgm:pt modelId="{328AC7F9-7156-407E-BAAF-C7B6D532C375}" type="pres">
      <dgm:prSet presAssocID="{B4F29116-05FF-4CF3-9108-2D61B20C3091}" presName="accent_7" presStyleCnt="0"/>
      <dgm:spPr/>
    </dgm:pt>
    <dgm:pt modelId="{AADFC687-EAF3-4842-9435-687C12640F28}" type="pres">
      <dgm:prSet presAssocID="{B4F29116-05FF-4CF3-9108-2D61B20C3091}" presName="accentRepeatNode" presStyleLbl="solidFgAcc1" presStyleIdx="6" presStyleCnt="7"/>
      <dgm:spPr>
        <a:prstGeom prst="chevron">
          <a:avLst/>
        </a:prstGeom>
      </dgm:spPr>
    </dgm:pt>
  </dgm:ptLst>
  <dgm:cxnLst>
    <dgm:cxn modelId="{99E42A30-B331-4C79-9C82-0B7AE387F902}" type="presOf" srcId="{3699812C-2317-4796-965F-CE27C0196E8E}" destId="{1280F736-3895-4B64-A652-F50EB54797AD}" srcOrd="0" destOrd="0" presId="urn:microsoft.com/office/officeart/2008/layout/VerticalCurvedList"/>
    <dgm:cxn modelId="{FEC7B638-37D9-4963-A18D-0185C8E81F10}" srcId="{C89B1753-7D73-4EE7-A622-4743BC270EB4}" destId="{3699812C-2317-4796-965F-CE27C0196E8E}" srcOrd="1" destOrd="0" parTransId="{0B6C868A-A2B9-4783-AB24-256C91CF611D}" sibTransId="{514CD792-EDA4-4B71-A93D-0135C4A46D4E}"/>
    <dgm:cxn modelId="{1420825F-E1CB-4818-A98F-749B675A8EE3}" srcId="{C89B1753-7D73-4EE7-A622-4743BC270EB4}" destId="{148043A9-F17B-44C9-9C09-99A6C882D314}" srcOrd="3" destOrd="0" parTransId="{70B7FD79-23B9-4E2B-B7E9-A39A4217F510}" sibTransId="{76F43C54-AC43-49CB-BAAE-7F8849AC3666}"/>
    <dgm:cxn modelId="{09AEDD69-811E-471F-B559-3C0ED61B37EF}" type="presOf" srcId="{3AE19F73-3BA7-4D39-81BD-049A75921328}" destId="{E4F85530-AF35-4D17-9410-1EDD7C259A15}" srcOrd="0" destOrd="0" presId="urn:microsoft.com/office/officeart/2008/layout/VerticalCurvedList"/>
    <dgm:cxn modelId="{88A7854D-B845-49FE-80FE-68B06AE1B0A0}" srcId="{C89B1753-7D73-4EE7-A622-4743BC270EB4}" destId="{007FCAD3-B9FA-423D-8426-11A3321DB140}" srcOrd="5" destOrd="0" parTransId="{A3C0F52D-0A36-4CFA-ADDA-F0F8105FE8DE}" sibTransId="{162F19E2-BD2B-4C3C-AA5C-B458B9505981}"/>
    <dgm:cxn modelId="{CB0DD376-2159-4F81-8C22-20B94F062B30}" srcId="{C89B1753-7D73-4EE7-A622-4743BC270EB4}" destId="{3F154149-953F-46D5-B348-C1858DBB7112}" srcOrd="7" destOrd="0" parTransId="{DA9C2CAB-6368-4FD9-94A3-05CC5CB6E1A6}" sibTransId="{854E05DD-0FB7-4A86-98AC-C08801C61EB4}"/>
    <dgm:cxn modelId="{C05D3757-2215-44FC-ABA5-0D1B715E1B06}" srcId="{C89B1753-7D73-4EE7-A622-4743BC270EB4}" destId="{F620F971-6CDC-4E9B-8776-E34A7999D88A}" srcOrd="4" destOrd="0" parTransId="{FFE4A38B-E20F-48FA-B618-F8E4E08D882C}" sibTransId="{74419EDC-8DD8-4B21-839E-03BD582E56BA}"/>
    <dgm:cxn modelId="{64B18C59-9B46-4275-B8D2-CAC6FC9E1591}" type="presOf" srcId="{007FCAD3-B9FA-423D-8426-11A3321DB140}" destId="{27322BB8-D9FD-4106-B351-03978CCC2C4B}" srcOrd="0" destOrd="0" presId="urn:microsoft.com/office/officeart/2008/layout/VerticalCurvedList"/>
    <dgm:cxn modelId="{7982FD94-A484-4E3A-9F0C-97B5FEBE07F5}" type="presOf" srcId="{C89B1753-7D73-4EE7-A622-4743BC270EB4}" destId="{34EBCFF4-53A4-4008-A7F8-DB236CC5AEFA}" srcOrd="0" destOrd="0" presId="urn:microsoft.com/office/officeart/2008/layout/VerticalCurvedList"/>
    <dgm:cxn modelId="{C2B24295-F03E-4641-9E33-F37DC0A7201D}" srcId="{C89B1753-7D73-4EE7-A622-4743BC270EB4}" destId="{F7FA3176-A765-4AED-B655-2A740691E3CD}" srcOrd="2" destOrd="0" parTransId="{379E020E-E9AD-45E8-A7A7-F43385E5E4E1}" sibTransId="{C32B6EE2-4268-4F7C-8990-98E4B5B24FBA}"/>
    <dgm:cxn modelId="{726A64A8-2B05-475C-B4C7-E7182F6B851C}" srcId="{C89B1753-7D73-4EE7-A622-4743BC270EB4}" destId="{E585D0B9-DCE0-43D2-96A6-F9F7470FAD31}" srcOrd="0" destOrd="0" parTransId="{9499AE84-A4DC-443F-9674-BBACCA2FC361}" sibTransId="{3AE19F73-3BA7-4D39-81BD-049A75921328}"/>
    <dgm:cxn modelId="{8A3024B7-5908-46DB-8988-A2273F44BFF1}" type="presOf" srcId="{E585D0B9-DCE0-43D2-96A6-F9F7470FAD31}" destId="{6233BAC8-C38A-4728-B15D-4F7BC3045A91}" srcOrd="0" destOrd="0" presId="urn:microsoft.com/office/officeart/2008/layout/VerticalCurvedList"/>
    <dgm:cxn modelId="{FD46F5BB-0827-470C-B782-0134185379D4}" type="presOf" srcId="{B4F29116-05FF-4CF3-9108-2D61B20C3091}" destId="{64030CCC-8FB1-483E-AE16-E75778DDB930}" srcOrd="0" destOrd="0" presId="urn:microsoft.com/office/officeart/2008/layout/VerticalCurvedList"/>
    <dgm:cxn modelId="{B628A6BF-014A-4B61-A735-60E9A974B8B2}" srcId="{C89B1753-7D73-4EE7-A622-4743BC270EB4}" destId="{4A6249F7-8EF4-4F45-9479-45A082001A1F}" srcOrd="8" destOrd="0" parTransId="{EA843200-A5EE-4945-9DEB-A83FFC5E7513}" sibTransId="{F1EA96FD-1C43-4E73-8A19-ECD11979B98D}"/>
    <dgm:cxn modelId="{F55546D0-2A7B-4D11-9E61-56A5EFCB8787}" type="presOf" srcId="{F7FA3176-A765-4AED-B655-2A740691E3CD}" destId="{4EC82F8F-370C-4316-82FF-6C43EF78856F}" srcOrd="0" destOrd="0" presId="urn:microsoft.com/office/officeart/2008/layout/VerticalCurvedList"/>
    <dgm:cxn modelId="{67D248D3-F40C-4C45-9AE1-D59F43A7C475}" srcId="{C89B1753-7D73-4EE7-A622-4743BC270EB4}" destId="{B4F29116-05FF-4CF3-9108-2D61B20C3091}" srcOrd="6" destOrd="0" parTransId="{7A49E32F-6A01-4788-9257-84565426AA7C}" sibTransId="{3F5BF323-7F7D-4A3E-8862-25F749EF90CC}"/>
    <dgm:cxn modelId="{30DAEBDA-CCA8-4EB1-BBC4-8C81E89B3E79}" type="presOf" srcId="{F620F971-6CDC-4E9B-8776-E34A7999D88A}" destId="{8014881B-40BB-4581-A968-5CBDAEA80511}" srcOrd="0" destOrd="0" presId="urn:microsoft.com/office/officeart/2008/layout/VerticalCurvedList"/>
    <dgm:cxn modelId="{7A7B24FE-EF17-4650-9257-F4179D80DB09}" type="presOf" srcId="{148043A9-F17B-44C9-9C09-99A6C882D314}" destId="{8FF1618B-21BA-45E4-BBB2-972DCC179E1B}" srcOrd="0" destOrd="0" presId="urn:microsoft.com/office/officeart/2008/layout/VerticalCurvedList"/>
    <dgm:cxn modelId="{0A1C1606-DE6D-4FC8-B8DF-E047F8DF4812}" type="presParOf" srcId="{34EBCFF4-53A4-4008-A7F8-DB236CC5AEFA}" destId="{B015FB09-8424-43D9-81FE-1ED8F92C5950}" srcOrd="0" destOrd="0" presId="urn:microsoft.com/office/officeart/2008/layout/VerticalCurvedList"/>
    <dgm:cxn modelId="{F3F91E46-966F-4AEE-B5B5-796A38FEA759}" type="presParOf" srcId="{B015FB09-8424-43D9-81FE-1ED8F92C5950}" destId="{94B97749-30A7-4835-AE31-1F81B0390787}" srcOrd="0" destOrd="0" presId="urn:microsoft.com/office/officeart/2008/layout/VerticalCurvedList"/>
    <dgm:cxn modelId="{2562FCD4-56B4-4437-97FB-70C862FC1175}" type="presParOf" srcId="{94B97749-30A7-4835-AE31-1F81B0390787}" destId="{191E0A87-C194-4637-B007-7FA55A303FE9}" srcOrd="0" destOrd="0" presId="urn:microsoft.com/office/officeart/2008/layout/VerticalCurvedList"/>
    <dgm:cxn modelId="{395ADB42-EBF9-4A0A-9C84-08BCD8934515}" type="presParOf" srcId="{94B97749-30A7-4835-AE31-1F81B0390787}" destId="{E4F85530-AF35-4D17-9410-1EDD7C259A15}" srcOrd="1" destOrd="0" presId="urn:microsoft.com/office/officeart/2008/layout/VerticalCurvedList"/>
    <dgm:cxn modelId="{3A5B56AD-831D-40D6-B612-45EEC8841F27}" type="presParOf" srcId="{94B97749-30A7-4835-AE31-1F81B0390787}" destId="{66B1B3CC-70E2-4624-BEEE-BE8BBD92C52F}" srcOrd="2" destOrd="0" presId="urn:microsoft.com/office/officeart/2008/layout/VerticalCurvedList"/>
    <dgm:cxn modelId="{4E82C17E-C249-4E3F-BBA0-5E54E05C726A}" type="presParOf" srcId="{94B97749-30A7-4835-AE31-1F81B0390787}" destId="{EEEDA1DC-B74B-4778-96D7-6714F21D83F3}" srcOrd="3" destOrd="0" presId="urn:microsoft.com/office/officeart/2008/layout/VerticalCurvedList"/>
    <dgm:cxn modelId="{94F8C7FD-62EC-4A6E-94DF-5D91BD90D7BD}" type="presParOf" srcId="{B015FB09-8424-43D9-81FE-1ED8F92C5950}" destId="{6233BAC8-C38A-4728-B15D-4F7BC3045A91}" srcOrd="1" destOrd="0" presId="urn:microsoft.com/office/officeart/2008/layout/VerticalCurvedList"/>
    <dgm:cxn modelId="{C71DCAC5-72D5-4761-9DEC-02E01B7B992F}" type="presParOf" srcId="{B015FB09-8424-43D9-81FE-1ED8F92C5950}" destId="{FD8DDDBB-AD67-405E-8E2D-E663200CBEA6}" srcOrd="2" destOrd="0" presId="urn:microsoft.com/office/officeart/2008/layout/VerticalCurvedList"/>
    <dgm:cxn modelId="{297D974E-722D-47C5-8E89-3BEF20BA68F6}" type="presParOf" srcId="{FD8DDDBB-AD67-405E-8E2D-E663200CBEA6}" destId="{1C539244-33CA-4E5C-8BDC-F725CA2351C5}" srcOrd="0" destOrd="0" presId="urn:microsoft.com/office/officeart/2008/layout/VerticalCurvedList"/>
    <dgm:cxn modelId="{F68C1FD1-D4AF-4DBB-85E2-2D278BDEE680}" type="presParOf" srcId="{B015FB09-8424-43D9-81FE-1ED8F92C5950}" destId="{1280F736-3895-4B64-A652-F50EB54797AD}" srcOrd="3" destOrd="0" presId="urn:microsoft.com/office/officeart/2008/layout/VerticalCurvedList"/>
    <dgm:cxn modelId="{695860ED-F6BA-4AA4-9F08-877FBBB824DA}" type="presParOf" srcId="{B015FB09-8424-43D9-81FE-1ED8F92C5950}" destId="{E6A92AE4-C97C-4FEE-8DDA-A0398F88D9DB}" srcOrd="4" destOrd="0" presId="urn:microsoft.com/office/officeart/2008/layout/VerticalCurvedList"/>
    <dgm:cxn modelId="{A78DBE93-AC26-44A2-9EDD-2B42753FB25C}" type="presParOf" srcId="{E6A92AE4-C97C-4FEE-8DDA-A0398F88D9DB}" destId="{961C0C23-7CCC-4830-9CAA-BD609C5B8CE6}" srcOrd="0" destOrd="0" presId="urn:microsoft.com/office/officeart/2008/layout/VerticalCurvedList"/>
    <dgm:cxn modelId="{43422930-98FB-43C7-9A25-3998CBC83B03}" type="presParOf" srcId="{B015FB09-8424-43D9-81FE-1ED8F92C5950}" destId="{4EC82F8F-370C-4316-82FF-6C43EF78856F}" srcOrd="5" destOrd="0" presId="urn:microsoft.com/office/officeart/2008/layout/VerticalCurvedList"/>
    <dgm:cxn modelId="{2B6A7555-9A97-4DCC-8566-30399ACCA8AD}" type="presParOf" srcId="{B015FB09-8424-43D9-81FE-1ED8F92C5950}" destId="{75E23E7A-1A35-4980-A3F3-E91AD946C6B4}" srcOrd="6" destOrd="0" presId="urn:microsoft.com/office/officeart/2008/layout/VerticalCurvedList"/>
    <dgm:cxn modelId="{3A029CC7-9FC7-4495-A689-AEC89279839B}" type="presParOf" srcId="{75E23E7A-1A35-4980-A3F3-E91AD946C6B4}" destId="{505C92D9-46ED-4FB2-8D41-51FB0664BA9D}" srcOrd="0" destOrd="0" presId="urn:microsoft.com/office/officeart/2008/layout/VerticalCurvedList"/>
    <dgm:cxn modelId="{1FC56ED5-D117-4E69-8EDE-12709197DB04}" type="presParOf" srcId="{B015FB09-8424-43D9-81FE-1ED8F92C5950}" destId="{8FF1618B-21BA-45E4-BBB2-972DCC179E1B}" srcOrd="7" destOrd="0" presId="urn:microsoft.com/office/officeart/2008/layout/VerticalCurvedList"/>
    <dgm:cxn modelId="{70A8D9EA-EBB2-44C5-9DD5-F3F4B78A1836}" type="presParOf" srcId="{B015FB09-8424-43D9-81FE-1ED8F92C5950}" destId="{E8E8D642-2719-48B9-8C16-CF2DE357F706}" srcOrd="8" destOrd="0" presId="urn:microsoft.com/office/officeart/2008/layout/VerticalCurvedList"/>
    <dgm:cxn modelId="{0387332F-CBA7-4D9F-A02F-A978B7ED9D90}" type="presParOf" srcId="{E8E8D642-2719-48B9-8C16-CF2DE357F706}" destId="{1D2FAA30-E69A-4AA8-BFBC-67FFBE62AD37}" srcOrd="0" destOrd="0" presId="urn:microsoft.com/office/officeart/2008/layout/VerticalCurvedList"/>
    <dgm:cxn modelId="{DDADA780-ACF1-43F7-A1DE-23813E5C2F63}" type="presParOf" srcId="{B015FB09-8424-43D9-81FE-1ED8F92C5950}" destId="{8014881B-40BB-4581-A968-5CBDAEA80511}" srcOrd="9" destOrd="0" presId="urn:microsoft.com/office/officeart/2008/layout/VerticalCurvedList"/>
    <dgm:cxn modelId="{AE26EEDD-27AA-44C5-9403-DA795CEB1463}" type="presParOf" srcId="{B015FB09-8424-43D9-81FE-1ED8F92C5950}" destId="{6D69D88D-62FE-41FB-9D87-A5F41BA80F94}" srcOrd="10" destOrd="0" presId="urn:microsoft.com/office/officeart/2008/layout/VerticalCurvedList"/>
    <dgm:cxn modelId="{08267D14-D637-4075-9C29-CD3AD690AD76}" type="presParOf" srcId="{6D69D88D-62FE-41FB-9D87-A5F41BA80F94}" destId="{9614ACA2-E298-4A64-AB56-472BE626B1DA}" srcOrd="0" destOrd="0" presId="urn:microsoft.com/office/officeart/2008/layout/VerticalCurvedList"/>
    <dgm:cxn modelId="{8775ECA7-8196-4547-BA22-7CA6AA1BA4B5}" type="presParOf" srcId="{B015FB09-8424-43D9-81FE-1ED8F92C5950}" destId="{27322BB8-D9FD-4106-B351-03978CCC2C4B}" srcOrd="11" destOrd="0" presId="urn:microsoft.com/office/officeart/2008/layout/VerticalCurvedList"/>
    <dgm:cxn modelId="{19C96676-E0A7-4743-A671-588982DA15F4}" type="presParOf" srcId="{B015FB09-8424-43D9-81FE-1ED8F92C5950}" destId="{FE4FD87C-2BB5-4CAA-B6C8-53A00E68AC83}" srcOrd="12" destOrd="0" presId="urn:microsoft.com/office/officeart/2008/layout/VerticalCurvedList"/>
    <dgm:cxn modelId="{573CE286-F5CA-4B98-BD79-E2F02B4AFB4C}" type="presParOf" srcId="{FE4FD87C-2BB5-4CAA-B6C8-53A00E68AC83}" destId="{807D00B9-3B81-4265-9CAD-ACFC314E3CA1}" srcOrd="0" destOrd="0" presId="urn:microsoft.com/office/officeart/2008/layout/VerticalCurvedList"/>
    <dgm:cxn modelId="{BB82B49B-FE13-4E11-89A6-6721DA23FF55}" type="presParOf" srcId="{B015FB09-8424-43D9-81FE-1ED8F92C5950}" destId="{64030CCC-8FB1-483E-AE16-E75778DDB930}" srcOrd="13" destOrd="0" presId="urn:microsoft.com/office/officeart/2008/layout/VerticalCurvedList"/>
    <dgm:cxn modelId="{C7B22BE1-BD3D-4211-877D-C47A980DB4A1}" type="presParOf" srcId="{B015FB09-8424-43D9-81FE-1ED8F92C5950}" destId="{328AC7F9-7156-407E-BAAF-C7B6D532C375}" srcOrd="14" destOrd="0" presId="urn:microsoft.com/office/officeart/2008/layout/VerticalCurvedList"/>
    <dgm:cxn modelId="{DCA0BFFC-BC51-4D55-9E62-039711312C6F}" type="presParOf" srcId="{328AC7F9-7156-407E-BAAF-C7B6D532C375}" destId="{AADFC687-EAF3-4842-9435-687C12640F28}"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0065E4-50EC-4918-91BE-F71B2F6F3E64}" type="doc">
      <dgm:prSet loTypeId="urn:microsoft.com/office/officeart/2005/8/layout/radial6" loCatId="cycle" qsTypeId="urn:microsoft.com/office/officeart/2005/8/quickstyle/3d3" qsCatId="3D" csTypeId="urn:microsoft.com/office/officeart/2005/8/colors/accent2_4" csCatId="accent2" phldr="1"/>
      <dgm:spPr/>
      <dgm:t>
        <a:bodyPr/>
        <a:lstStyle/>
        <a:p>
          <a:endParaRPr lang="es-419"/>
        </a:p>
      </dgm:t>
    </dgm:pt>
    <dgm:pt modelId="{E299FD78-42FE-4048-B5F3-58981B8D9ED0}">
      <dgm:prSet phldrT="[Texto]" custT="1"/>
      <dgm:spPr>
        <a:solidFill>
          <a:srgbClr val="B61A3F"/>
        </a:solidFill>
      </dgm:spPr>
      <dgm:t>
        <a:bodyPr/>
        <a:lstStyle/>
        <a:p>
          <a:pPr>
            <a:buFont typeface="Arial" panose="020B0604020202020204" pitchFamily="34" charset="0"/>
            <a:buChar char="•"/>
          </a:pPr>
          <a:r>
            <a:rPr lang="es-419" sz="1400" b="0" i="0" dirty="0"/>
            <a:t>Monitor de tráfico en tiempo real</a:t>
          </a:r>
          <a:endParaRPr lang="es-419" sz="1400" dirty="0"/>
        </a:p>
      </dgm:t>
    </dgm:pt>
    <dgm:pt modelId="{FCBAB5A5-1A7B-4574-824B-3B11640F1797}" type="parTrans" cxnId="{CE0A0641-51A9-457C-91DF-4A39CE263C1F}">
      <dgm:prSet/>
      <dgm:spPr/>
      <dgm:t>
        <a:bodyPr/>
        <a:lstStyle/>
        <a:p>
          <a:endParaRPr lang="es-419" sz="3200"/>
        </a:p>
      </dgm:t>
    </dgm:pt>
    <dgm:pt modelId="{03FC6607-A0F3-485F-963A-4B3887D7FFC9}" type="sibTrans" cxnId="{CE0A0641-51A9-457C-91DF-4A39CE263C1F}">
      <dgm:prSet/>
      <dgm:spPr/>
      <dgm:t>
        <a:bodyPr/>
        <a:lstStyle/>
        <a:p>
          <a:endParaRPr lang="es-419" sz="3200"/>
        </a:p>
      </dgm:t>
    </dgm:pt>
    <dgm:pt modelId="{9F5E2DBA-EAB7-408E-95AB-F083A25E472D}">
      <dgm:prSet custT="1"/>
      <dgm:spPr>
        <a:solidFill>
          <a:srgbClr val="D92B3C"/>
        </a:solidFill>
      </dgm:spPr>
      <dgm:t>
        <a:bodyPr/>
        <a:lstStyle/>
        <a:p>
          <a:pPr>
            <a:buFont typeface="Arial" panose="020B0604020202020204" pitchFamily="34" charset="0"/>
            <a:buChar char="•"/>
          </a:pPr>
          <a:r>
            <a:rPr lang="es-419" sz="1400" b="0" i="0"/>
            <a:t>Registro de paquetes</a:t>
          </a:r>
        </a:p>
      </dgm:t>
    </dgm:pt>
    <dgm:pt modelId="{9FE9D592-8B95-41F5-AE74-90D5FAE5FDB5}" type="parTrans" cxnId="{DCBC20C1-45CD-4E13-B980-F1C91FDB26C3}">
      <dgm:prSet/>
      <dgm:spPr/>
      <dgm:t>
        <a:bodyPr/>
        <a:lstStyle/>
        <a:p>
          <a:endParaRPr lang="es-419" sz="3200"/>
        </a:p>
      </dgm:t>
    </dgm:pt>
    <dgm:pt modelId="{30B6E069-CF9A-4D2A-BC58-435746502328}" type="sibTrans" cxnId="{DCBC20C1-45CD-4E13-B980-F1C91FDB26C3}">
      <dgm:prSet/>
      <dgm:spPr/>
      <dgm:t>
        <a:bodyPr/>
        <a:lstStyle/>
        <a:p>
          <a:endParaRPr lang="es-419" sz="3200"/>
        </a:p>
      </dgm:t>
    </dgm:pt>
    <dgm:pt modelId="{1503A2E5-1D94-4580-B7B0-8636A2888337}">
      <dgm:prSet custT="1"/>
      <dgm:spPr>
        <a:solidFill>
          <a:srgbClr val="E45696"/>
        </a:solidFill>
      </dgm:spPr>
      <dgm:t>
        <a:bodyPr/>
        <a:lstStyle/>
        <a:p>
          <a:pPr>
            <a:buFont typeface="Arial" panose="020B0604020202020204" pitchFamily="34" charset="0"/>
            <a:buChar char="•"/>
          </a:pPr>
          <a:r>
            <a:rPr lang="es-419" sz="1400" b="0" i="0" dirty="0"/>
            <a:t>Análisis de protocolo</a:t>
          </a:r>
        </a:p>
      </dgm:t>
    </dgm:pt>
    <dgm:pt modelId="{B90928C2-2355-48C7-A6A5-6630BA0363E6}" type="parTrans" cxnId="{A45CF833-B09D-43DE-8D41-8605FF7BB40B}">
      <dgm:prSet/>
      <dgm:spPr/>
      <dgm:t>
        <a:bodyPr/>
        <a:lstStyle/>
        <a:p>
          <a:endParaRPr lang="es-419" sz="3200"/>
        </a:p>
      </dgm:t>
    </dgm:pt>
    <dgm:pt modelId="{87861431-BC3C-49B2-8A41-8FDBD15C14F1}" type="sibTrans" cxnId="{A45CF833-B09D-43DE-8D41-8605FF7BB40B}">
      <dgm:prSet/>
      <dgm:spPr/>
      <dgm:t>
        <a:bodyPr/>
        <a:lstStyle/>
        <a:p>
          <a:endParaRPr lang="es-419" sz="3200"/>
        </a:p>
      </dgm:t>
    </dgm:pt>
    <dgm:pt modelId="{35DCEF48-2D5B-401A-95D1-F75ADEA3367F}">
      <dgm:prSet custT="1"/>
      <dgm:spPr>
        <a:solidFill>
          <a:srgbClr val="ECA1B2"/>
        </a:solidFill>
      </dgm:spPr>
      <dgm:t>
        <a:bodyPr/>
        <a:lstStyle/>
        <a:p>
          <a:pPr>
            <a:buFont typeface="Arial" panose="020B0604020202020204" pitchFamily="34" charset="0"/>
            <a:buChar char="•"/>
          </a:pPr>
          <a:r>
            <a:rPr lang="es-419" sz="1400" b="0" i="0">
              <a:solidFill>
                <a:srgbClr val="C00000"/>
              </a:solidFill>
            </a:rPr>
            <a:t>Coincidencia de contenido</a:t>
          </a:r>
        </a:p>
      </dgm:t>
    </dgm:pt>
    <dgm:pt modelId="{3D15D603-3A04-4CB2-8C83-8545A2DFD969}" type="parTrans" cxnId="{B3CEC3DF-B042-4479-8A75-A4E2F666263A}">
      <dgm:prSet/>
      <dgm:spPr/>
      <dgm:t>
        <a:bodyPr/>
        <a:lstStyle/>
        <a:p>
          <a:endParaRPr lang="es-419" sz="3200"/>
        </a:p>
      </dgm:t>
    </dgm:pt>
    <dgm:pt modelId="{B39F081D-418F-43B7-82F4-67EE8EED9650}" type="sibTrans" cxnId="{B3CEC3DF-B042-4479-8A75-A4E2F666263A}">
      <dgm:prSet/>
      <dgm:spPr/>
      <dgm:t>
        <a:bodyPr/>
        <a:lstStyle/>
        <a:p>
          <a:endParaRPr lang="es-419" sz="3200"/>
        </a:p>
      </dgm:t>
    </dgm:pt>
    <dgm:pt modelId="{1D4A46C9-D8C2-4D8D-932F-0612B3BE9573}">
      <dgm:prSet custT="1"/>
      <dgm:spPr>
        <a:solidFill>
          <a:srgbClr val="F7ADC7"/>
        </a:solidFill>
      </dgm:spPr>
      <dgm:t>
        <a:bodyPr/>
        <a:lstStyle/>
        <a:p>
          <a:pPr>
            <a:buFont typeface="Arial" panose="020B0604020202020204" pitchFamily="34" charset="0"/>
            <a:buChar char="•"/>
          </a:pPr>
          <a:r>
            <a:rPr lang="es-419" sz="1400" b="0" i="0">
              <a:solidFill>
                <a:srgbClr val="C00000"/>
              </a:solidFill>
            </a:rPr>
            <a:t>Huellas digitales del SO</a:t>
          </a:r>
        </a:p>
      </dgm:t>
    </dgm:pt>
    <dgm:pt modelId="{2515CD84-5B4F-462D-AE3E-446D897C9F44}" type="parTrans" cxnId="{D6D06488-DAB7-4A96-ADE5-79CD3010BC24}">
      <dgm:prSet/>
      <dgm:spPr/>
      <dgm:t>
        <a:bodyPr/>
        <a:lstStyle/>
        <a:p>
          <a:endParaRPr lang="es-419" sz="3200"/>
        </a:p>
      </dgm:t>
    </dgm:pt>
    <dgm:pt modelId="{7A668DC1-FC09-4517-9B9E-9A46086FC929}" type="sibTrans" cxnId="{D6D06488-DAB7-4A96-ADE5-79CD3010BC24}">
      <dgm:prSet/>
      <dgm:spPr/>
      <dgm:t>
        <a:bodyPr/>
        <a:lstStyle/>
        <a:p>
          <a:endParaRPr lang="es-419" sz="3200"/>
        </a:p>
      </dgm:t>
    </dgm:pt>
    <dgm:pt modelId="{CBF696D5-83D1-40FB-8026-4FB62E9B147D}">
      <dgm:prSet custT="1"/>
      <dgm:spPr>
        <a:solidFill>
          <a:srgbClr val="E4C0CD"/>
        </a:solidFill>
      </dgm:spPr>
      <dgm:t>
        <a:bodyPr/>
        <a:lstStyle/>
        <a:p>
          <a:pPr>
            <a:buFont typeface="Arial" panose="020B0604020202020204" pitchFamily="34" charset="0"/>
            <a:buChar char="•"/>
          </a:pPr>
          <a:r>
            <a:rPr lang="es-419" sz="1400" b="0" i="0" dirty="0">
              <a:solidFill>
                <a:srgbClr val="C00000"/>
              </a:solidFill>
            </a:rPr>
            <a:t>Puede instalarse en cualquier entorno de red.</a:t>
          </a:r>
        </a:p>
      </dgm:t>
    </dgm:pt>
    <dgm:pt modelId="{7D77F832-57F5-4079-89FC-620769C5B164}" type="parTrans" cxnId="{0F4514D7-19FE-4F76-B6FC-8C8542E6BC9E}">
      <dgm:prSet/>
      <dgm:spPr/>
      <dgm:t>
        <a:bodyPr/>
        <a:lstStyle/>
        <a:p>
          <a:endParaRPr lang="es-419" sz="3200"/>
        </a:p>
      </dgm:t>
    </dgm:pt>
    <dgm:pt modelId="{FE87479B-CBD6-4707-A83E-09D2F72A4268}" type="sibTrans" cxnId="{0F4514D7-19FE-4F76-B6FC-8C8542E6BC9E}">
      <dgm:prSet/>
      <dgm:spPr/>
      <dgm:t>
        <a:bodyPr/>
        <a:lstStyle/>
        <a:p>
          <a:endParaRPr lang="es-419" sz="3200"/>
        </a:p>
      </dgm:t>
    </dgm:pt>
    <dgm:pt modelId="{B4221BBB-BBCD-46EA-B44D-29F376FD5521}">
      <dgm:prSet custT="1"/>
      <dgm:spPr>
        <a:solidFill>
          <a:srgbClr val="ED81AF"/>
        </a:solidFill>
      </dgm:spPr>
      <dgm:t>
        <a:bodyPr/>
        <a:lstStyle/>
        <a:p>
          <a:pPr>
            <a:buFont typeface="Arial" panose="020B0604020202020204" pitchFamily="34" charset="0"/>
            <a:buChar char="•"/>
          </a:pPr>
          <a:r>
            <a:rPr lang="es-419" sz="1400" b="0" i="0">
              <a:solidFill>
                <a:srgbClr val="C00000"/>
              </a:solidFill>
            </a:rPr>
            <a:t>Crea registros</a:t>
          </a:r>
        </a:p>
      </dgm:t>
    </dgm:pt>
    <dgm:pt modelId="{54C6AF85-B708-4D1B-95E9-B02C97BA99C7}" type="parTrans" cxnId="{C85DB3B4-E969-44CE-9774-D70422DBD491}">
      <dgm:prSet/>
      <dgm:spPr/>
      <dgm:t>
        <a:bodyPr/>
        <a:lstStyle/>
        <a:p>
          <a:endParaRPr lang="es-419" sz="3200"/>
        </a:p>
      </dgm:t>
    </dgm:pt>
    <dgm:pt modelId="{D08D79C8-6031-4F0E-BCA4-FD1FB75BE0CF}" type="sibTrans" cxnId="{C85DB3B4-E969-44CE-9774-D70422DBD491}">
      <dgm:prSet/>
      <dgm:spPr/>
      <dgm:t>
        <a:bodyPr/>
        <a:lstStyle/>
        <a:p>
          <a:endParaRPr lang="es-419" sz="3200"/>
        </a:p>
      </dgm:t>
    </dgm:pt>
    <dgm:pt modelId="{B4FD0F0C-8303-4C4E-A158-DE725CAFEA1F}">
      <dgm:prSet custT="1"/>
      <dgm:spPr>
        <a:solidFill>
          <a:srgbClr val="E25879"/>
        </a:solidFill>
      </dgm:spPr>
      <dgm:t>
        <a:bodyPr/>
        <a:lstStyle/>
        <a:p>
          <a:pPr>
            <a:buFont typeface="Arial" panose="020B0604020202020204" pitchFamily="34" charset="0"/>
            <a:buChar char="•"/>
          </a:pPr>
          <a:r>
            <a:rPr lang="es-419" sz="1400" b="0" i="0"/>
            <a:t>Fuente abierta</a:t>
          </a:r>
        </a:p>
      </dgm:t>
    </dgm:pt>
    <dgm:pt modelId="{756A7B38-6855-412D-8A46-7C1E57CEAEA0}" type="parTrans" cxnId="{180EE37A-31DF-4626-B37F-2A72427FE876}">
      <dgm:prSet/>
      <dgm:spPr/>
      <dgm:t>
        <a:bodyPr/>
        <a:lstStyle/>
        <a:p>
          <a:endParaRPr lang="es-419" sz="3200"/>
        </a:p>
      </dgm:t>
    </dgm:pt>
    <dgm:pt modelId="{005D7158-ABA3-4F1D-B39B-6B2AF68A5606}" type="sibTrans" cxnId="{180EE37A-31DF-4626-B37F-2A72427FE876}">
      <dgm:prSet/>
      <dgm:spPr/>
      <dgm:t>
        <a:bodyPr/>
        <a:lstStyle/>
        <a:p>
          <a:endParaRPr lang="es-419" sz="3200"/>
        </a:p>
      </dgm:t>
    </dgm:pt>
    <dgm:pt modelId="{1F802BE0-0A63-4FE8-B1E2-A82D611F3C96}">
      <dgm:prSet custT="1"/>
      <dgm:spPr>
        <a:solidFill>
          <a:srgbClr val="DC2875"/>
        </a:solidFill>
      </dgm:spPr>
      <dgm:t>
        <a:bodyPr/>
        <a:lstStyle/>
        <a:p>
          <a:pPr>
            <a:buFont typeface="Arial" panose="020B0604020202020204" pitchFamily="34" charset="0"/>
            <a:buChar char="•"/>
          </a:pPr>
          <a:r>
            <a:rPr lang="es-419" sz="1400" b="0" i="0" dirty="0"/>
            <a:t>Las reglas son fáciles de implementar</a:t>
          </a:r>
        </a:p>
      </dgm:t>
    </dgm:pt>
    <dgm:pt modelId="{7D727528-EFA0-4B40-A223-94CC8AF1BF02}" type="parTrans" cxnId="{28BACE75-9FEA-4198-963A-4D7A61BF61D6}">
      <dgm:prSet/>
      <dgm:spPr/>
      <dgm:t>
        <a:bodyPr/>
        <a:lstStyle/>
        <a:p>
          <a:endParaRPr lang="es-419" sz="3200"/>
        </a:p>
      </dgm:t>
    </dgm:pt>
    <dgm:pt modelId="{70421A87-F2BE-4D5C-9E2D-FA957DE5A512}" type="sibTrans" cxnId="{28BACE75-9FEA-4198-963A-4D7A61BF61D6}">
      <dgm:prSet/>
      <dgm:spPr>
        <a:gradFill flip="none" rotWithShape="0">
          <a:gsLst>
            <a:gs pos="0">
              <a:srgbClr val="B61A3F">
                <a:shade val="30000"/>
                <a:satMod val="115000"/>
              </a:srgbClr>
            </a:gs>
            <a:gs pos="50000">
              <a:srgbClr val="B61A3F">
                <a:shade val="67500"/>
                <a:satMod val="115000"/>
              </a:srgbClr>
            </a:gs>
            <a:gs pos="100000">
              <a:srgbClr val="B61A3F">
                <a:shade val="100000"/>
                <a:satMod val="115000"/>
              </a:srgbClr>
            </a:gs>
          </a:gsLst>
          <a:path path="circle">
            <a:fillToRect l="50000" t="50000" r="50000" b="50000"/>
          </a:path>
          <a:tileRect/>
        </a:gradFill>
      </dgm:spPr>
      <dgm:t>
        <a:bodyPr/>
        <a:lstStyle/>
        <a:p>
          <a:endParaRPr lang="es-419" sz="3200"/>
        </a:p>
      </dgm:t>
    </dgm:pt>
    <dgm:pt modelId="{5188DDE7-FA20-4599-83C2-81AC5E6485D3}">
      <dgm:prSet phldrT="[Texto]" custT="1"/>
      <dgm:spPr>
        <a:noFill/>
        <a:ln>
          <a:noFill/>
        </a:ln>
        <a:scene3d>
          <a:camera prst="orthographicFront">
            <a:rot lat="0" lon="0" rev="0"/>
          </a:camera>
          <a:lightRig rig="contrasting" dir="t">
            <a:rot lat="0" lon="0" rev="1200000"/>
          </a:lightRig>
        </a:scene3d>
      </dgm:spPr>
      <dgm:t>
        <a:bodyPr/>
        <a:lstStyle/>
        <a:p>
          <a:endParaRPr lang="es-419" sz="4000" dirty="0">
            <a:solidFill>
              <a:srgbClr val="C00000"/>
            </a:solidFill>
          </a:endParaRPr>
        </a:p>
      </dgm:t>
    </dgm:pt>
    <dgm:pt modelId="{11DFF6C2-6314-4A0E-A61A-2EA0654DB912}" type="sibTrans" cxnId="{91C84560-BE86-4B82-9AAD-79C6C5171548}">
      <dgm:prSet/>
      <dgm:spPr/>
      <dgm:t>
        <a:bodyPr/>
        <a:lstStyle/>
        <a:p>
          <a:endParaRPr lang="es-419" sz="3200"/>
        </a:p>
      </dgm:t>
    </dgm:pt>
    <dgm:pt modelId="{FA30C62A-2A10-409C-B4F8-51E479818F24}" type="parTrans" cxnId="{91C84560-BE86-4B82-9AAD-79C6C5171548}">
      <dgm:prSet/>
      <dgm:spPr/>
      <dgm:t>
        <a:bodyPr/>
        <a:lstStyle/>
        <a:p>
          <a:endParaRPr lang="es-419" sz="3200"/>
        </a:p>
      </dgm:t>
    </dgm:pt>
    <dgm:pt modelId="{4D5A5644-BB05-41E6-9877-B5BE2A0BF40F}" type="pres">
      <dgm:prSet presAssocID="{9A0065E4-50EC-4918-91BE-F71B2F6F3E64}" presName="Name0" presStyleCnt="0">
        <dgm:presLayoutVars>
          <dgm:chMax val="1"/>
          <dgm:dir/>
          <dgm:animLvl val="ctr"/>
          <dgm:resizeHandles val="exact"/>
        </dgm:presLayoutVars>
      </dgm:prSet>
      <dgm:spPr/>
    </dgm:pt>
    <dgm:pt modelId="{C031ED27-C77D-4AAB-A5C7-B937E5788502}" type="pres">
      <dgm:prSet presAssocID="{5188DDE7-FA20-4599-83C2-81AC5E6485D3}" presName="centerShape" presStyleLbl="node0" presStyleIdx="0" presStyleCnt="1" custScaleX="129549" custScaleY="129549"/>
      <dgm:spPr/>
    </dgm:pt>
    <dgm:pt modelId="{6196CF04-F967-490D-9AEF-294FD5FAFD18}" type="pres">
      <dgm:prSet presAssocID="{E299FD78-42FE-4048-B5F3-58981B8D9ED0}" presName="node" presStyleLbl="node1" presStyleIdx="0" presStyleCnt="9" custScaleX="134596" custScaleY="134596">
        <dgm:presLayoutVars>
          <dgm:bulletEnabled val="1"/>
        </dgm:presLayoutVars>
      </dgm:prSet>
      <dgm:spPr>
        <a:prstGeom prst="smileyFace">
          <a:avLst/>
        </a:prstGeom>
      </dgm:spPr>
    </dgm:pt>
    <dgm:pt modelId="{2C22A7A5-EF99-4F76-89F9-73FE812A43FB}" type="pres">
      <dgm:prSet presAssocID="{E299FD78-42FE-4048-B5F3-58981B8D9ED0}" presName="dummy" presStyleCnt="0"/>
      <dgm:spPr/>
    </dgm:pt>
    <dgm:pt modelId="{149863B8-FA58-4C3A-92EA-C154A279CE16}" type="pres">
      <dgm:prSet presAssocID="{03FC6607-A0F3-485F-963A-4B3887D7FFC9}" presName="sibTrans" presStyleLbl="sibTrans2D1" presStyleIdx="0" presStyleCnt="9"/>
      <dgm:spPr/>
    </dgm:pt>
    <dgm:pt modelId="{7EB7B514-1155-4B6C-854B-42E3164FA6D2}" type="pres">
      <dgm:prSet presAssocID="{9F5E2DBA-EAB7-408E-95AB-F083A25E472D}" presName="node" presStyleLbl="node1" presStyleIdx="1" presStyleCnt="9" custScaleX="134596" custScaleY="134596">
        <dgm:presLayoutVars>
          <dgm:bulletEnabled val="1"/>
        </dgm:presLayoutVars>
      </dgm:prSet>
      <dgm:spPr>
        <a:prstGeom prst="smileyFace">
          <a:avLst/>
        </a:prstGeom>
      </dgm:spPr>
    </dgm:pt>
    <dgm:pt modelId="{BCA3A7DB-15BD-4BF3-AA86-3B7D2A695BB1}" type="pres">
      <dgm:prSet presAssocID="{9F5E2DBA-EAB7-408E-95AB-F083A25E472D}" presName="dummy" presStyleCnt="0"/>
      <dgm:spPr/>
    </dgm:pt>
    <dgm:pt modelId="{69E2561B-B053-4021-BA65-E5E88D583647}" type="pres">
      <dgm:prSet presAssocID="{30B6E069-CF9A-4D2A-BC58-435746502328}" presName="sibTrans" presStyleLbl="sibTrans2D1" presStyleIdx="1" presStyleCnt="9"/>
      <dgm:spPr/>
    </dgm:pt>
    <dgm:pt modelId="{46C5017C-345B-4EC1-ACF1-739BAB6ED1E1}" type="pres">
      <dgm:prSet presAssocID="{1503A2E5-1D94-4580-B7B0-8636A2888337}" presName="node" presStyleLbl="node1" presStyleIdx="2" presStyleCnt="9" custScaleX="134596" custScaleY="134596">
        <dgm:presLayoutVars>
          <dgm:bulletEnabled val="1"/>
        </dgm:presLayoutVars>
      </dgm:prSet>
      <dgm:spPr>
        <a:prstGeom prst="smileyFace">
          <a:avLst/>
        </a:prstGeom>
      </dgm:spPr>
    </dgm:pt>
    <dgm:pt modelId="{9AF36132-A89E-42C3-950A-93E1D2C25685}" type="pres">
      <dgm:prSet presAssocID="{1503A2E5-1D94-4580-B7B0-8636A2888337}" presName="dummy" presStyleCnt="0"/>
      <dgm:spPr/>
    </dgm:pt>
    <dgm:pt modelId="{FF4CC942-68C6-485C-A11C-C80989953CD2}" type="pres">
      <dgm:prSet presAssocID="{87861431-BC3C-49B2-8A41-8FDBD15C14F1}" presName="sibTrans" presStyleLbl="sibTrans2D1" presStyleIdx="2" presStyleCnt="9"/>
      <dgm:spPr/>
    </dgm:pt>
    <dgm:pt modelId="{91F03EE8-9773-46A2-BC10-6F7C810ADBA0}" type="pres">
      <dgm:prSet presAssocID="{35DCEF48-2D5B-401A-95D1-F75ADEA3367F}" presName="node" presStyleLbl="node1" presStyleIdx="3" presStyleCnt="9" custScaleX="134596" custScaleY="134596">
        <dgm:presLayoutVars>
          <dgm:bulletEnabled val="1"/>
        </dgm:presLayoutVars>
      </dgm:prSet>
      <dgm:spPr>
        <a:prstGeom prst="smileyFace">
          <a:avLst/>
        </a:prstGeom>
      </dgm:spPr>
    </dgm:pt>
    <dgm:pt modelId="{9CAA265A-75A8-4AF8-846E-D3D2623D0F26}" type="pres">
      <dgm:prSet presAssocID="{35DCEF48-2D5B-401A-95D1-F75ADEA3367F}" presName="dummy" presStyleCnt="0"/>
      <dgm:spPr/>
    </dgm:pt>
    <dgm:pt modelId="{94E9603D-CF0A-4145-B596-A3D609DC592B}" type="pres">
      <dgm:prSet presAssocID="{B39F081D-418F-43B7-82F4-67EE8EED9650}" presName="sibTrans" presStyleLbl="sibTrans2D1" presStyleIdx="3" presStyleCnt="9"/>
      <dgm:spPr/>
    </dgm:pt>
    <dgm:pt modelId="{C82BF05E-2EC5-445A-A872-8E511A24494B}" type="pres">
      <dgm:prSet presAssocID="{1D4A46C9-D8C2-4D8D-932F-0612B3BE9573}" presName="node" presStyleLbl="node1" presStyleIdx="4" presStyleCnt="9" custScaleX="134596" custScaleY="134596">
        <dgm:presLayoutVars>
          <dgm:bulletEnabled val="1"/>
        </dgm:presLayoutVars>
      </dgm:prSet>
      <dgm:spPr>
        <a:prstGeom prst="smileyFace">
          <a:avLst/>
        </a:prstGeom>
      </dgm:spPr>
    </dgm:pt>
    <dgm:pt modelId="{A082BA6C-EFEC-4D94-A4EE-2CBF464AF3DC}" type="pres">
      <dgm:prSet presAssocID="{1D4A46C9-D8C2-4D8D-932F-0612B3BE9573}" presName="dummy" presStyleCnt="0"/>
      <dgm:spPr/>
    </dgm:pt>
    <dgm:pt modelId="{C0F2180A-8AEB-49C5-BC3D-112AC6631E4F}" type="pres">
      <dgm:prSet presAssocID="{7A668DC1-FC09-4517-9B9E-9A46086FC929}" presName="sibTrans" presStyleLbl="sibTrans2D1" presStyleIdx="4" presStyleCnt="9"/>
      <dgm:spPr/>
    </dgm:pt>
    <dgm:pt modelId="{44ADBE93-887F-4674-9143-B069B5002912}" type="pres">
      <dgm:prSet presAssocID="{CBF696D5-83D1-40FB-8026-4FB62E9B147D}" presName="node" presStyleLbl="node1" presStyleIdx="5" presStyleCnt="9" custScaleX="134596" custScaleY="134596">
        <dgm:presLayoutVars>
          <dgm:bulletEnabled val="1"/>
        </dgm:presLayoutVars>
      </dgm:prSet>
      <dgm:spPr>
        <a:prstGeom prst="smileyFace">
          <a:avLst/>
        </a:prstGeom>
      </dgm:spPr>
    </dgm:pt>
    <dgm:pt modelId="{FD17E40A-E724-43FE-A7A4-7A5AE5927C49}" type="pres">
      <dgm:prSet presAssocID="{CBF696D5-83D1-40FB-8026-4FB62E9B147D}" presName="dummy" presStyleCnt="0"/>
      <dgm:spPr/>
    </dgm:pt>
    <dgm:pt modelId="{08089F63-E95E-400F-9019-B53C1A9D037B}" type="pres">
      <dgm:prSet presAssocID="{FE87479B-CBD6-4707-A83E-09D2F72A4268}" presName="sibTrans" presStyleLbl="sibTrans2D1" presStyleIdx="5" presStyleCnt="9"/>
      <dgm:spPr/>
    </dgm:pt>
    <dgm:pt modelId="{68C98738-2FF1-43F5-ACA9-4C22C1F68634}" type="pres">
      <dgm:prSet presAssocID="{B4221BBB-BBCD-46EA-B44D-29F376FD5521}" presName="node" presStyleLbl="node1" presStyleIdx="6" presStyleCnt="9" custScaleX="134596" custScaleY="134596">
        <dgm:presLayoutVars>
          <dgm:bulletEnabled val="1"/>
        </dgm:presLayoutVars>
      </dgm:prSet>
      <dgm:spPr>
        <a:prstGeom prst="smileyFace">
          <a:avLst/>
        </a:prstGeom>
      </dgm:spPr>
    </dgm:pt>
    <dgm:pt modelId="{830C42FD-2352-4CF5-BF38-5E57AFBEE81D}" type="pres">
      <dgm:prSet presAssocID="{B4221BBB-BBCD-46EA-B44D-29F376FD5521}" presName="dummy" presStyleCnt="0"/>
      <dgm:spPr/>
    </dgm:pt>
    <dgm:pt modelId="{BE3F814F-6FE4-49D3-B76D-B045C5F1464C}" type="pres">
      <dgm:prSet presAssocID="{D08D79C8-6031-4F0E-BCA4-FD1FB75BE0CF}" presName="sibTrans" presStyleLbl="sibTrans2D1" presStyleIdx="6" presStyleCnt="9"/>
      <dgm:spPr/>
    </dgm:pt>
    <dgm:pt modelId="{DD79485E-ED00-4191-9F3D-082BD5071E0F}" type="pres">
      <dgm:prSet presAssocID="{B4FD0F0C-8303-4C4E-A158-DE725CAFEA1F}" presName="node" presStyleLbl="node1" presStyleIdx="7" presStyleCnt="9" custScaleX="134596" custScaleY="134596">
        <dgm:presLayoutVars>
          <dgm:bulletEnabled val="1"/>
        </dgm:presLayoutVars>
      </dgm:prSet>
      <dgm:spPr>
        <a:prstGeom prst="smileyFace">
          <a:avLst/>
        </a:prstGeom>
      </dgm:spPr>
    </dgm:pt>
    <dgm:pt modelId="{E56F1802-6F1C-4963-92C0-3078C8E27E38}" type="pres">
      <dgm:prSet presAssocID="{B4FD0F0C-8303-4C4E-A158-DE725CAFEA1F}" presName="dummy" presStyleCnt="0"/>
      <dgm:spPr/>
    </dgm:pt>
    <dgm:pt modelId="{EACCC66B-A7A7-4370-9228-EDCA4137C765}" type="pres">
      <dgm:prSet presAssocID="{005D7158-ABA3-4F1D-B39B-6B2AF68A5606}" presName="sibTrans" presStyleLbl="sibTrans2D1" presStyleIdx="7" presStyleCnt="9"/>
      <dgm:spPr/>
    </dgm:pt>
    <dgm:pt modelId="{3FEB720D-EE62-4F9B-B44C-9CD3FF1C6A7E}" type="pres">
      <dgm:prSet presAssocID="{1F802BE0-0A63-4FE8-B1E2-A82D611F3C96}" presName="node" presStyleLbl="node1" presStyleIdx="8" presStyleCnt="9" custScaleX="134596" custScaleY="134596">
        <dgm:presLayoutVars>
          <dgm:bulletEnabled val="1"/>
        </dgm:presLayoutVars>
      </dgm:prSet>
      <dgm:spPr>
        <a:prstGeom prst="smileyFace">
          <a:avLst/>
        </a:prstGeom>
      </dgm:spPr>
    </dgm:pt>
    <dgm:pt modelId="{524C0766-F735-4DB3-810F-4E7D42695EF2}" type="pres">
      <dgm:prSet presAssocID="{1F802BE0-0A63-4FE8-B1E2-A82D611F3C96}" presName="dummy" presStyleCnt="0"/>
      <dgm:spPr/>
    </dgm:pt>
    <dgm:pt modelId="{ED8874EA-F46D-44FB-9424-FB75FD626B55}" type="pres">
      <dgm:prSet presAssocID="{70421A87-F2BE-4D5C-9E2D-FA957DE5A512}" presName="sibTrans" presStyleLbl="sibTrans2D1" presStyleIdx="8" presStyleCnt="9"/>
      <dgm:spPr/>
    </dgm:pt>
  </dgm:ptLst>
  <dgm:cxnLst>
    <dgm:cxn modelId="{BB44DF08-B62E-4475-811E-36D938B937C1}" type="presOf" srcId="{FE87479B-CBD6-4707-A83E-09D2F72A4268}" destId="{08089F63-E95E-400F-9019-B53C1A9D037B}" srcOrd="0" destOrd="0" presId="urn:microsoft.com/office/officeart/2005/8/layout/radial6"/>
    <dgm:cxn modelId="{CA4D630D-81CD-4577-8A8C-AB7C021C585A}" type="presOf" srcId="{9A0065E4-50EC-4918-91BE-F71B2F6F3E64}" destId="{4D5A5644-BB05-41E6-9877-B5BE2A0BF40F}" srcOrd="0" destOrd="0" presId="urn:microsoft.com/office/officeart/2005/8/layout/radial6"/>
    <dgm:cxn modelId="{DBD7AA31-9F86-4765-9B1A-37AA2CC0198C}" type="presOf" srcId="{30B6E069-CF9A-4D2A-BC58-435746502328}" destId="{69E2561B-B053-4021-BA65-E5E88D583647}" srcOrd="0" destOrd="0" presId="urn:microsoft.com/office/officeart/2005/8/layout/radial6"/>
    <dgm:cxn modelId="{A45CF833-B09D-43DE-8D41-8605FF7BB40B}" srcId="{5188DDE7-FA20-4599-83C2-81AC5E6485D3}" destId="{1503A2E5-1D94-4580-B7B0-8636A2888337}" srcOrd="2" destOrd="0" parTransId="{B90928C2-2355-48C7-A6A5-6630BA0363E6}" sibTransId="{87861431-BC3C-49B2-8A41-8FDBD15C14F1}"/>
    <dgm:cxn modelId="{91C84560-BE86-4B82-9AAD-79C6C5171548}" srcId="{9A0065E4-50EC-4918-91BE-F71B2F6F3E64}" destId="{5188DDE7-FA20-4599-83C2-81AC5E6485D3}" srcOrd="0" destOrd="0" parTransId="{FA30C62A-2A10-409C-B4F8-51E479818F24}" sibTransId="{11DFF6C2-6314-4A0E-A61A-2EA0654DB912}"/>
    <dgm:cxn modelId="{CE0A0641-51A9-457C-91DF-4A39CE263C1F}" srcId="{5188DDE7-FA20-4599-83C2-81AC5E6485D3}" destId="{E299FD78-42FE-4048-B5F3-58981B8D9ED0}" srcOrd="0" destOrd="0" parTransId="{FCBAB5A5-1A7B-4574-824B-3B11640F1797}" sibTransId="{03FC6607-A0F3-485F-963A-4B3887D7FFC9}"/>
    <dgm:cxn modelId="{76FAAE43-1841-4D95-B8F8-2F22860467C3}" type="presOf" srcId="{03FC6607-A0F3-485F-963A-4B3887D7FFC9}" destId="{149863B8-FA58-4C3A-92EA-C154A279CE16}" srcOrd="0" destOrd="0" presId="urn:microsoft.com/office/officeart/2005/8/layout/radial6"/>
    <dgm:cxn modelId="{8ECE9C64-0A73-4B33-9A94-B8D6B082E2DA}" type="presOf" srcId="{9F5E2DBA-EAB7-408E-95AB-F083A25E472D}" destId="{7EB7B514-1155-4B6C-854B-42E3164FA6D2}" srcOrd="0" destOrd="0" presId="urn:microsoft.com/office/officeart/2005/8/layout/radial6"/>
    <dgm:cxn modelId="{9BFC3347-7736-4A66-94EB-A58C727A787C}" type="presOf" srcId="{1503A2E5-1D94-4580-B7B0-8636A2888337}" destId="{46C5017C-345B-4EC1-ACF1-739BAB6ED1E1}" srcOrd="0" destOrd="0" presId="urn:microsoft.com/office/officeart/2005/8/layout/radial6"/>
    <dgm:cxn modelId="{6F285A6C-ABA0-4297-B441-6DC716928CC4}" type="presOf" srcId="{1D4A46C9-D8C2-4D8D-932F-0612B3BE9573}" destId="{C82BF05E-2EC5-445A-A872-8E511A24494B}" srcOrd="0" destOrd="0" presId="urn:microsoft.com/office/officeart/2005/8/layout/radial6"/>
    <dgm:cxn modelId="{28BACE75-9FEA-4198-963A-4D7A61BF61D6}" srcId="{5188DDE7-FA20-4599-83C2-81AC5E6485D3}" destId="{1F802BE0-0A63-4FE8-B1E2-A82D611F3C96}" srcOrd="8" destOrd="0" parTransId="{7D727528-EFA0-4B40-A223-94CC8AF1BF02}" sibTransId="{70421A87-F2BE-4D5C-9E2D-FA957DE5A512}"/>
    <dgm:cxn modelId="{5EF79B59-2A72-4EE6-81C4-9D2A3D1B40C0}" type="presOf" srcId="{5188DDE7-FA20-4599-83C2-81AC5E6485D3}" destId="{C031ED27-C77D-4AAB-A5C7-B937E5788502}" srcOrd="0" destOrd="0" presId="urn:microsoft.com/office/officeart/2005/8/layout/radial6"/>
    <dgm:cxn modelId="{D0ADA079-869E-4F40-BD7B-42972AE2B804}" type="presOf" srcId="{CBF696D5-83D1-40FB-8026-4FB62E9B147D}" destId="{44ADBE93-887F-4674-9143-B069B5002912}" srcOrd="0" destOrd="0" presId="urn:microsoft.com/office/officeart/2005/8/layout/radial6"/>
    <dgm:cxn modelId="{180EE37A-31DF-4626-B37F-2A72427FE876}" srcId="{5188DDE7-FA20-4599-83C2-81AC5E6485D3}" destId="{B4FD0F0C-8303-4C4E-A158-DE725CAFEA1F}" srcOrd="7" destOrd="0" parTransId="{756A7B38-6855-412D-8A46-7C1E57CEAEA0}" sibTransId="{005D7158-ABA3-4F1D-B39B-6B2AF68A5606}"/>
    <dgm:cxn modelId="{D6D06488-DAB7-4A96-ADE5-79CD3010BC24}" srcId="{5188DDE7-FA20-4599-83C2-81AC5E6485D3}" destId="{1D4A46C9-D8C2-4D8D-932F-0612B3BE9573}" srcOrd="4" destOrd="0" parTransId="{2515CD84-5B4F-462D-AE3E-446D897C9F44}" sibTransId="{7A668DC1-FC09-4517-9B9E-9A46086FC929}"/>
    <dgm:cxn modelId="{34E214A0-33F5-4CFD-98FC-388291DD37AB}" type="presOf" srcId="{1F802BE0-0A63-4FE8-B1E2-A82D611F3C96}" destId="{3FEB720D-EE62-4F9B-B44C-9CD3FF1C6A7E}" srcOrd="0" destOrd="0" presId="urn:microsoft.com/office/officeart/2005/8/layout/radial6"/>
    <dgm:cxn modelId="{214A54B3-9681-4545-A71A-9D6B157E90F5}" type="presOf" srcId="{B39F081D-418F-43B7-82F4-67EE8EED9650}" destId="{94E9603D-CF0A-4145-B596-A3D609DC592B}" srcOrd="0" destOrd="0" presId="urn:microsoft.com/office/officeart/2005/8/layout/radial6"/>
    <dgm:cxn modelId="{C85DB3B4-E969-44CE-9774-D70422DBD491}" srcId="{5188DDE7-FA20-4599-83C2-81AC5E6485D3}" destId="{B4221BBB-BBCD-46EA-B44D-29F376FD5521}" srcOrd="6" destOrd="0" parTransId="{54C6AF85-B708-4D1B-95E9-B02C97BA99C7}" sibTransId="{D08D79C8-6031-4F0E-BCA4-FD1FB75BE0CF}"/>
    <dgm:cxn modelId="{0EFB87BE-7350-40C8-AA62-700BA06DB8FF}" type="presOf" srcId="{005D7158-ABA3-4F1D-B39B-6B2AF68A5606}" destId="{EACCC66B-A7A7-4370-9228-EDCA4137C765}" srcOrd="0" destOrd="0" presId="urn:microsoft.com/office/officeart/2005/8/layout/radial6"/>
    <dgm:cxn modelId="{DCBC20C1-45CD-4E13-B980-F1C91FDB26C3}" srcId="{5188DDE7-FA20-4599-83C2-81AC5E6485D3}" destId="{9F5E2DBA-EAB7-408E-95AB-F083A25E472D}" srcOrd="1" destOrd="0" parTransId="{9FE9D592-8B95-41F5-AE74-90D5FAE5FDB5}" sibTransId="{30B6E069-CF9A-4D2A-BC58-435746502328}"/>
    <dgm:cxn modelId="{CF4662C6-3664-4D7D-AE98-5D5F28AC302D}" type="presOf" srcId="{87861431-BC3C-49B2-8A41-8FDBD15C14F1}" destId="{FF4CC942-68C6-485C-A11C-C80989953CD2}" srcOrd="0" destOrd="0" presId="urn:microsoft.com/office/officeart/2005/8/layout/radial6"/>
    <dgm:cxn modelId="{D95FC1CF-9A79-47D1-B308-574E947DF0CD}" type="presOf" srcId="{B4221BBB-BBCD-46EA-B44D-29F376FD5521}" destId="{68C98738-2FF1-43F5-ACA9-4C22C1F68634}" srcOrd="0" destOrd="0" presId="urn:microsoft.com/office/officeart/2005/8/layout/radial6"/>
    <dgm:cxn modelId="{0F4514D7-19FE-4F76-B6FC-8C8542E6BC9E}" srcId="{5188DDE7-FA20-4599-83C2-81AC5E6485D3}" destId="{CBF696D5-83D1-40FB-8026-4FB62E9B147D}" srcOrd="5" destOrd="0" parTransId="{7D77F832-57F5-4079-89FC-620769C5B164}" sibTransId="{FE87479B-CBD6-4707-A83E-09D2F72A4268}"/>
    <dgm:cxn modelId="{B3CEC3DF-B042-4479-8A75-A4E2F666263A}" srcId="{5188DDE7-FA20-4599-83C2-81AC5E6485D3}" destId="{35DCEF48-2D5B-401A-95D1-F75ADEA3367F}" srcOrd="3" destOrd="0" parTransId="{3D15D603-3A04-4CB2-8C83-8545A2DFD969}" sibTransId="{B39F081D-418F-43B7-82F4-67EE8EED9650}"/>
    <dgm:cxn modelId="{236258EC-75E3-4150-9B46-A3785A18682C}" type="presOf" srcId="{D08D79C8-6031-4F0E-BCA4-FD1FB75BE0CF}" destId="{BE3F814F-6FE4-49D3-B76D-B045C5F1464C}" srcOrd="0" destOrd="0" presId="urn:microsoft.com/office/officeart/2005/8/layout/radial6"/>
    <dgm:cxn modelId="{C1029CF5-BABF-4F9C-A496-F5E3AD5C7AFA}" type="presOf" srcId="{70421A87-F2BE-4D5C-9E2D-FA957DE5A512}" destId="{ED8874EA-F46D-44FB-9424-FB75FD626B55}" srcOrd="0" destOrd="0" presId="urn:microsoft.com/office/officeart/2005/8/layout/radial6"/>
    <dgm:cxn modelId="{6C0641F8-6557-40B9-A738-48E57EB3D970}" type="presOf" srcId="{7A668DC1-FC09-4517-9B9E-9A46086FC929}" destId="{C0F2180A-8AEB-49C5-BC3D-112AC6631E4F}" srcOrd="0" destOrd="0" presId="urn:microsoft.com/office/officeart/2005/8/layout/radial6"/>
    <dgm:cxn modelId="{3CF293F8-1C0A-4164-AA91-68BF261ADF17}" type="presOf" srcId="{E299FD78-42FE-4048-B5F3-58981B8D9ED0}" destId="{6196CF04-F967-490D-9AEF-294FD5FAFD18}" srcOrd="0" destOrd="0" presId="urn:microsoft.com/office/officeart/2005/8/layout/radial6"/>
    <dgm:cxn modelId="{EE9A02FC-33A2-4D96-B5BA-6839BC1F59AF}" type="presOf" srcId="{B4FD0F0C-8303-4C4E-A158-DE725CAFEA1F}" destId="{DD79485E-ED00-4191-9F3D-082BD5071E0F}" srcOrd="0" destOrd="0" presId="urn:microsoft.com/office/officeart/2005/8/layout/radial6"/>
    <dgm:cxn modelId="{69FC7CFE-80AD-4680-A374-825CA3097F6E}" type="presOf" srcId="{35DCEF48-2D5B-401A-95D1-F75ADEA3367F}" destId="{91F03EE8-9773-46A2-BC10-6F7C810ADBA0}" srcOrd="0" destOrd="0" presId="urn:microsoft.com/office/officeart/2005/8/layout/radial6"/>
    <dgm:cxn modelId="{0A5FCEF5-0D56-4795-A8BD-25C604EB9AC4}" type="presParOf" srcId="{4D5A5644-BB05-41E6-9877-B5BE2A0BF40F}" destId="{C031ED27-C77D-4AAB-A5C7-B937E5788502}" srcOrd="0" destOrd="0" presId="urn:microsoft.com/office/officeart/2005/8/layout/radial6"/>
    <dgm:cxn modelId="{F3F5F785-F8D3-4BBE-9197-743BFBA74DC1}" type="presParOf" srcId="{4D5A5644-BB05-41E6-9877-B5BE2A0BF40F}" destId="{6196CF04-F967-490D-9AEF-294FD5FAFD18}" srcOrd="1" destOrd="0" presId="urn:microsoft.com/office/officeart/2005/8/layout/radial6"/>
    <dgm:cxn modelId="{6F8372A6-8B28-4B90-ABC9-3901AC1E51D1}" type="presParOf" srcId="{4D5A5644-BB05-41E6-9877-B5BE2A0BF40F}" destId="{2C22A7A5-EF99-4F76-89F9-73FE812A43FB}" srcOrd="2" destOrd="0" presId="urn:microsoft.com/office/officeart/2005/8/layout/radial6"/>
    <dgm:cxn modelId="{8A60C217-39ED-4E49-929D-F76A1B630E40}" type="presParOf" srcId="{4D5A5644-BB05-41E6-9877-B5BE2A0BF40F}" destId="{149863B8-FA58-4C3A-92EA-C154A279CE16}" srcOrd="3" destOrd="0" presId="urn:microsoft.com/office/officeart/2005/8/layout/radial6"/>
    <dgm:cxn modelId="{758DBC0A-8776-472C-9C6C-902BE88A0E22}" type="presParOf" srcId="{4D5A5644-BB05-41E6-9877-B5BE2A0BF40F}" destId="{7EB7B514-1155-4B6C-854B-42E3164FA6D2}" srcOrd="4" destOrd="0" presId="urn:microsoft.com/office/officeart/2005/8/layout/radial6"/>
    <dgm:cxn modelId="{0EA826D8-CAE3-4166-9F13-3FA3EECE0EC8}" type="presParOf" srcId="{4D5A5644-BB05-41E6-9877-B5BE2A0BF40F}" destId="{BCA3A7DB-15BD-4BF3-AA86-3B7D2A695BB1}" srcOrd="5" destOrd="0" presId="urn:microsoft.com/office/officeart/2005/8/layout/radial6"/>
    <dgm:cxn modelId="{90774637-850F-434E-999C-B17A982914E9}" type="presParOf" srcId="{4D5A5644-BB05-41E6-9877-B5BE2A0BF40F}" destId="{69E2561B-B053-4021-BA65-E5E88D583647}" srcOrd="6" destOrd="0" presId="urn:microsoft.com/office/officeart/2005/8/layout/radial6"/>
    <dgm:cxn modelId="{C5208B0E-27BA-483A-ACE0-7649A1947A23}" type="presParOf" srcId="{4D5A5644-BB05-41E6-9877-B5BE2A0BF40F}" destId="{46C5017C-345B-4EC1-ACF1-739BAB6ED1E1}" srcOrd="7" destOrd="0" presId="urn:microsoft.com/office/officeart/2005/8/layout/radial6"/>
    <dgm:cxn modelId="{77A175DE-B5A5-4710-9F40-9DB269E59659}" type="presParOf" srcId="{4D5A5644-BB05-41E6-9877-B5BE2A0BF40F}" destId="{9AF36132-A89E-42C3-950A-93E1D2C25685}" srcOrd="8" destOrd="0" presId="urn:microsoft.com/office/officeart/2005/8/layout/radial6"/>
    <dgm:cxn modelId="{0D7F7854-A435-4BFB-9E01-79C3DCF6AAF6}" type="presParOf" srcId="{4D5A5644-BB05-41E6-9877-B5BE2A0BF40F}" destId="{FF4CC942-68C6-485C-A11C-C80989953CD2}" srcOrd="9" destOrd="0" presId="urn:microsoft.com/office/officeart/2005/8/layout/radial6"/>
    <dgm:cxn modelId="{5D2D624F-5E82-44A3-B963-6C8D3590F0BD}" type="presParOf" srcId="{4D5A5644-BB05-41E6-9877-B5BE2A0BF40F}" destId="{91F03EE8-9773-46A2-BC10-6F7C810ADBA0}" srcOrd="10" destOrd="0" presId="urn:microsoft.com/office/officeart/2005/8/layout/radial6"/>
    <dgm:cxn modelId="{06B44D7D-0213-4C03-BD84-546FC8AAE951}" type="presParOf" srcId="{4D5A5644-BB05-41E6-9877-B5BE2A0BF40F}" destId="{9CAA265A-75A8-4AF8-846E-D3D2623D0F26}" srcOrd="11" destOrd="0" presId="urn:microsoft.com/office/officeart/2005/8/layout/radial6"/>
    <dgm:cxn modelId="{5C0D5107-A6B8-48B7-A821-0105EC99FE51}" type="presParOf" srcId="{4D5A5644-BB05-41E6-9877-B5BE2A0BF40F}" destId="{94E9603D-CF0A-4145-B596-A3D609DC592B}" srcOrd="12" destOrd="0" presId="urn:microsoft.com/office/officeart/2005/8/layout/radial6"/>
    <dgm:cxn modelId="{EA3AAF64-D841-40FD-ACC2-8D7868BB699A}" type="presParOf" srcId="{4D5A5644-BB05-41E6-9877-B5BE2A0BF40F}" destId="{C82BF05E-2EC5-445A-A872-8E511A24494B}" srcOrd="13" destOrd="0" presId="urn:microsoft.com/office/officeart/2005/8/layout/radial6"/>
    <dgm:cxn modelId="{1AD822A3-A69C-462A-BBAA-A0ECF79460F0}" type="presParOf" srcId="{4D5A5644-BB05-41E6-9877-B5BE2A0BF40F}" destId="{A082BA6C-EFEC-4D94-A4EE-2CBF464AF3DC}" srcOrd="14" destOrd="0" presId="urn:microsoft.com/office/officeart/2005/8/layout/radial6"/>
    <dgm:cxn modelId="{028C92AC-7596-4E26-B7E8-FAB9FD895567}" type="presParOf" srcId="{4D5A5644-BB05-41E6-9877-B5BE2A0BF40F}" destId="{C0F2180A-8AEB-49C5-BC3D-112AC6631E4F}" srcOrd="15" destOrd="0" presId="urn:microsoft.com/office/officeart/2005/8/layout/radial6"/>
    <dgm:cxn modelId="{0C8247AA-E565-4CD2-91A3-DF86464CC063}" type="presParOf" srcId="{4D5A5644-BB05-41E6-9877-B5BE2A0BF40F}" destId="{44ADBE93-887F-4674-9143-B069B5002912}" srcOrd="16" destOrd="0" presId="urn:microsoft.com/office/officeart/2005/8/layout/radial6"/>
    <dgm:cxn modelId="{41E567D2-6F39-4D1F-B8D2-9E7692B5576D}" type="presParOf" srcId="{4D5A5644-BB05-41E6-9877-B5BE2A0BF40F}" destId="{FD17E40A-E724-43FE-A7A4-7A5AE5927C49}" srcOrd="17" destOrd="0" presId="urn:microsoft.com/office/officeart/2005/8/layout/radial6"/>
    <dgm:cxn modelId="{C5805136-5E07-46E0-A5AF-196987AD5E74}" type="presParOf" srcId="{4D5A5644-BB05-41E6-9877-B5BE2A0BF40F}" destId="{08089F63-E95E-400F-9019-B53C1A9D037B}" srcOrd="18" destOrd="0" presId="urn:microsoft.com/office/officeart/2005/8/layout/radial6"/>
    <dgm:cxn modelId="{18463C1E-2B6A-4396-A434-DC5479740796}" type="presParOf" srcId="{4D5A5644-BB05-41E6-9877-B5BE2A0BF40F}" destId="{68C98738-2FF1-43F5-ACA9-4C22C1F68634}" srcOrd="19" destOrd="0" presId="urn:microsoft.com/office/officeart/2005/8/layout/radial6"/>
    <dgm:cxn modelId="{2E40E95F-B13D-4263-83CB-5AC9A36E3800}" type="presParOf" srcId="{4D5A5644-BB05-41E6-9877-B5BE2A0BF40F}" destId="{830C42FD-2352-4CF5-BF38-5E57AFBEE81D}" srcOrd="20" destOrd="0" presId="urn:microsoft.com/office/officeart/2005/8/layout/radial6"/>
    <dgm:cxn modelId="{81F870C8-4170-453D-8B30-A018E3ED6171}" type="presParOf" srcId="{4D5A5644-BB05-41E6-9877-B5BE2A0BF40F}" destId="{BE3F814F-6FE4-49D3-B76D-B045C5F1464C}" srcOrd="21" destOrd="0" presId="urn:microsoft.com/office/officeart/2005/8/layout/radial6"/>
    <dgm:cxn modelId="{EDE5D8D0-7628-44DF-BFE6-1C6E9F6F7C74}" type="presParOf" srcId="{4D5A5644-BB05-41E6-9877-B5BE2A0BF40F}" destId="{DD79485E-ED00-4191-9F3D-082BD5071E0F}" srcOrd="22" destOrd="0" presId="urn:microsoft.com/office/officeart/2005/8/layout/radial6"/>
    <dgm:cxn modelId="{2A4463CA-924E-457E-902B-3BE35FBF838A}" type="presParOf" srcId="{4D5A5644-BB05-41E6-9877-B5BE2A0BF40F}" destId="{E56F1802-6F1C-4963-92C0-3078C8E27E38}" srcOrd="23" destOrd="0" presId="urn:microsoft.com/office/officeart/2005/8/layout/radial6"/>
    <dgm:cxn modelId="{CB9C5284-3422-417F-8BBF-FA99EAC2A828}" type="presParOf" srcId="{4D5A5644-BB05-41E6-9877-B5BE2A0BF40F}" destId="{EACCC66B-A7A7-4370-9228-EDCA4137C765}" srcOrd="24" destOrd="0" presId="urn:microsoft.com/office/officeart/2005/8/layout/radial6"/>
    <dgm:cxn modelId="{DB9D4131-B3F5-4C4B-A516-3C2F60F4A89F}" type="presParOf" srcId="{4D5A5644-BB05-41E6-9877-B5BE2A0BF40F}" destId="{3FEB720D-EE62-4F9B-B44C-9CD3FF1C6A7E}" srcOrd="25" destOrd="0" presId="urn:microsoft.com/office/officeart/2005/8/layout/radial6"/>
    <dgm:cxn modelId="{20F3A7EF-9FC8-4E81-BD74-5D2B399F8B7B}" type="presParOf" srcId="{4D5A5644-BB05-41E6-9877-B5BE2A0BF40F}" destId="{524C0766-F735-4DB3-810F-4E7D42695EF2}" srcOrd="26" destOrd="0" presId="urn:microsoft.com/office/officeart/2005/8/layout/radial6"/>
    <dgm:cxn modelId="{EB20EE60-DDC0-4DE8-AFAF-36E25047DA39}" type="presParOf" srcId="{4D5A5644-BB05-41E6-9877-B5BE2A0BF40F}" destId="{ED8874EA-F46D-44FB-9424-FB75FD626B55}" srcOrd="27"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7D4349F-01B8-45D1-91B2-25CE716871D1}" type="doc">
      <dgm:prSet loTypeId="urn:microsoft.com/office/officeart/2005/8/layout/matrix1" loCatId="matrix" qsTypeId="urn:microsoft.com/office/officeart/2005/8/quickstyle/simple2" qsCatId="simple" csTypeId="urn:microsoft.com/office/officeart/2005/8/colors/accent2_2" csCatId="accent2" phldr="1"/>
      <dgm:spPr/>
      <dgm:t>
        <a:bodyPr/>
        <a:lstStyle/>
        <a:p>
          <a:endParaRPr lang="es-419"/>
        </a:p>
      </dgm:t>
    </dgm:pt>
    <dgm:pt modelId="{6F330DE0-07CC-43CB-9857-12DEEEF0E88F}">
      <dgm:prSet phldrT="[Texto]"/>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nchor="ctr"/>
        <a:lstStyle/>
        <a:p>
          <a:r>
            <a:rPr lang="es-419" b="1" cap="none" spc="0" dirty="0">
              <a:ln w="22225">
                <a:solidFill>
                  <a:srgbClr val="DC2875"/>
                </a:solidFill>
                <a:prstDash val="solid"/>
              </a:ln>
              <a:solidFill>
                <a:srgbClr val="DC2875"/>
              </a:solidFill>
              <a:effectLst>
                <a:outerShdw blurRad="50800" dist="114300" dir="6300000" sx="106000" sy="106000" algn="tl" rotWithShape="0">
                  <a:srgbClr val="7A1440">
                    <a:alpha val="72000"/>
                  </a:srgbClr>
                </a:outerShdw>
              </a:effectLst>
              <a:latin typeface="Eras Bold ITC" panose="020B0907030504020204" pitchFamily="34" charset="0"/>
            </a:rPr>
            <a:t>SNORT</a:t>
          </a:r>
        </a:p>
      </dgm:t>
    </dgm:pt>
    <dgm:pt modelId="{944C2582-A442-402D-83CE-11093389F951}" type="parTrans" cxnId="{1E8C22CA-D245-44EC-ACC1-7394460AD6CA}">
      <dgm:prSet/>
      <dgm:spPr/>
      <dgm:t>
        <a:bodyPr/>
        <a:lstStyle/>
        <a:p>
          <a:endParaRPr lang="es-419"/>
        </a:p>
      </dgm:t>
    </dgm:pt>
    <dgm:pt modelId="{25D833FB-57E9-4E0A-BDE9-C74B12C1A0B0}" type="sibTrans" cxnId="{1E8C22CA-D245-44EC-ACC1-7394460AD6CA}">
      <dgm:prSet/>
      <dgm:spPr/>
      <dgm:t>
        <a:bodyPr/>
        <a:lstStyle/>
        <a:p>
          <a:endParaRPr lang="es-419"/>
        </a:p>
      </dgm:t>
    </dgm:pt>
    <dgm:pt modelId="{D8B81229-6956-4A02-826D-1AC74A3BF2F1}">
      <dgm:prSet phldrT="[Texto]"/>
      <dgm:spPr>
        <a:solidFill>
          <a:srgbClr val="F59298"/>
        </a:solidFill>
      </dgm:spPr>
      <dgm:t>
        <a:bodyPr/>
        <a:lstStyle/>
        <a:p>
          <a:r>
            <a:rPr lang="es-419" dirty="0"/>
            <a:t>Decodificador</a:t>
          </a:r>
        </a:p>
      </dgm:t>
    </dgm:pt>
    <dgm:pt modelId="{47D17813-F038-4820-B894-823121DC785C}" type="parTrans" cxnId="{15E4443B-DC38-4239-A411-8E8630664219}">
      <dgm:prSet/>
      <dgm:spPr/>
      <dgm:t>
        <a:bodyPr/>
        <a:lstStyle/>
        <a:p>
          <a:endParaRPr lang="es-419"/>
        </a:p>
      </dgm:t>
    </dgm:pt>
    <dgm:pt modelId="{B1B3BEAA-30F2-45DE-BA2A-D24DB4666962}" type="sibTrans" cxnId="{15E4443B-DC38-4239-A411-8E8630664219}">
      <dgm:prSet/>
      <dgm:spPr/>
      <dgm:t>
        <a:bodyPr/>
        <a:lstStyle/>
        <a:p>
          <a:endParaRPr lang="es-419"/>
        </a:p>
      </dgm:t>
    </dgm:pt>
    <dgm:pt modelId="{D5AA6DE9-C828-44D0-883F-49D7D3419212}">
      <dgm:prSet phldrT="[Texto]"/>
      <dgm:spPr>
        <a:solidFill>
          <a:srgbClr val="F7A9AB"/>
        </a:solidFill>
      </dgm:spPr>
      <dgm:t>
        <a:bodyPr/>
        <a:lstStyle/>
        <a:p>
          <a:r>
            <a:rPr lang="es-419" dirty="0"/>
            <a:t>Procesadores</a:t>
          </a:r>
        </a:p>
      </dgm:t>
    </dgm:pt>
    <dgm:pt modelId="{A07CABFC-6384-475E-83B6-80FF0D39AAE0}" type="parTrans" cxnId="{6D15A92F-DF0F-4A5D-8634-58996C6FACF9}">
      <dgm:prSet/>
      <dgm:spPr/>
      <dgm:t>
        <a:bodyPr/>
        <a:lstStyle/>
        <a:p>
          <a:endParaRPr lang="es-419"/>
        </a:p>
      </dgm:t>
    </dgm:pt>
    <dgm:pt modelId="{DEF2F6BC-3404-4A26-9384-13F033026A40}" type="sibTrans" cxnId="{6D15A92F-DF0F-4A5D-8634-58996C6FACF9}">
      <dgm:prSet/>
      <dgm:spPr/>
      <dgm:t>
        <a:bodyPr/>
        <a:lstStyle/>
        <a:p>
          <a:endParaRPr lang="es-419"/>
        </a:p>
      </dgm:t>
    </dgm:pt>
    <dgm:pt modelId="{D1F5DCFF-2346-4276-A5F4-3524A0AFC6F9}">
      <dgm:prSet phldrT="[Texto]"/>
      <dgm:spPr>
        <a:solidFill>
          <a:srgbClr val="F7A9AB"/>
        </a:solidFill>
      </dgm:spPr>
      <dgm:t>
        <a:bodyPr/>
        <a:lstStyle/>
        <a:p>
          <a:r>
            <a:rPr lang="es-419" dirty="0"/>
            <a:t>Motor de Detección</a:t>
          </a:r>
        </a:p>
      </dgm:t>
    </dgm:pt>
    <dgm:pt modelId="{AB5A5306-511E-4C30-868A-050AD82FA4A0}" type="parTrans" cxnId="{28F10B2D-3906-4A08-BE91-E49C9BD6F495}">
      <dgm:prSet/>
      <dgm:spPr/>
      <dgm:t>
        <a:bodyPr/>
        <a:lstStyle/>
        <a:p>
          <a:endParaRPr lang="es-419"/>
        </a:p>
      </dgm:t>
    </dgm:pt>
    <dgm:pt modelId="{D987B89E-880C-4DBB-A982-26B97366DE15}" type="sibTrans" cxnId="{28F10B2D-3906-4A08-BE91-E49C9BD6F495}">
      <dgm:prSet/>
      <dgm:spPr/>
      <dgm:t>
        <a:bodyPr/>
        <a:lstStyle/>
        <a:p>
          <a:endParaRPr lang="es-419"/>
        </a:p>
      </dgm:t>
    </dgm:pt>
    <dgm:pt modelId="{DFE025AC-74B3-4A6E-ACD6-21CB5E5BF9B4}">
      <dgm:prSet phldrT="[Texto]"/>
      <dgm:spPr>
        <a:solidFill>
          <a:srgbClr val="F59298"/>
        </a:solidFill>
      </dgm:spPr>
      <dgm:t>
        <a:bodyPr/>
        <a:lstStyle/>
        <a:p>
          <a:r>
            <a:rPr lang="es-419" dirty="0"/>
            <a:t>Módulos de Salida</a:t>
          </a:r>
        </a:p>
      </dgm:t>
    </dgm:pt>
    <dgm:pt modelId="{93CA5092-CB8A-4A82-BA8A-E6244F8E04F7}" type="parTrans" cxnId="{77A1378B-87E2-470A-BE3E-F2C0D15B2E54}">
      <dgm:prSet/>
      <dgm:spPr/>
      <dgm:t>
        <a:bodyPr/>
        <a:lstStyle/>
        <a:p>
          <a:endParaRPr lang="es-419"/>
        </a:p>
      </dgm:t>
    </dgm:pt>
    <dgm:pt modelId="{4B1BE888-FB1A-4641-AC4F-E887B2623957}" type="sibTrans" cxnId="{77A1378B-87E2-470A-BE3E-F2C0D15B2E54}">
      <dgm:prSet/>
      <dgm:spPr/>
      <dgm:t>
        <a:bodyPr/>
        <a:lstStyle/>
        <a:p>
          <a:endParaRPr lang="es-419"/>
        </a:p>
      </dgm:t>
    </dgm:pt>
    <dgm:pt modelId="{DA884338-CBEE-4633-A937-FB65C383D8E4}" type="pres">
      <dgm:prSet presAssocID="{C7D4349F-01B8-45D1-91B2-25CE716871D1}" presName="diagram" presStyleCnt="0">
        <dgm:presLayoutVars>
          <dgm:chMax val="1"/>
          <dgm:dir/>
          <dgm:animLvl val="ctr"/>
          <dgm:resizeHandles val="exact"/>
        </dgm:presLayoutVars>
      </dgm:prSet>
      <dgm:spPr/>
    </dgm:pt>
    <dgm:pt modelId="{5159F024-8BAC-4CA8-88F3-6577AFC7A9BB}" type="pres">
      <dgm:prSet presAssocID="{C7D4349F-01B8-45D1-91B2-25CE716871D1}" presName="matrix" presStyleCnt="0"/>
      <dgm:spPr/>
    </dgm:pt>
    <dgm:pt modelId="{7ED1A500-B9A6-4DCF-A6DD-25FCE2FC02A4}" type="pres">
      <dgm:prSet presAssocID="{C7D4349F-01B8-45D1-91B2-25CE716871D1}" presName="tile1" presStyleLbl="node1" presStyleIdx="0" presStyleCnt="4"/>
      <dgm:spPr/>
    </dgm:pt>
    <dgm:pt modelId="{619A31F6-EB76-4B81-9A96-DC8C1CC0D0DC}" type="pres">
      <dgm:prSet presAssocID="{C7D4349F-01B8-45D1-91B2-25CE716871D1}" presName="tile1text" presStyleLbl="node1" presStyleIdx="0" presStyleCnt="4">
        <dgm:presLayoutVars>
          <dgm:chMax val="0"/>
          <dgm:chPref val="0"/>
          <dgm:bulletEnabled val="1"/>
        </dgm:presLayoutVars>
      </dgm:prSet>
      <dgm:spPr/>
    </dgm:pt>
    <dgm:pt modelId="{F9E306BF-AE11-4978-8090-46E64E879F5B}" type="pres">
      <dgm:prSet presAssocID="{C7D4349F-01B8-45D1-91B2-25CE716871D1}" presName="tile2" presStyleLbl="node1" presStyleIdx="1" presStyleCnt="4"/>
      <dgm:spPr/>
    </dgm:pt>
    <dgm:pt modelId="{F9EDF203-B852-4F54-A117-972810B63022}" type="pres">
      <dgm:prSet presAssocID="{C7D4349F-01B8-45D1-91B2-25CE716871D1}" presName="tile2text" presStyleLbl="node1" presStyleIdx="1" presStyleCnt="4">
        <dgm:presLayoutVars>
          <dgm:chMax val="0"/>
          <dgm:chPref val="0"/>
          <dgm:bulletEnabled val="1"/>
        </dgm:presLayoutVars>
      </dgm:prSet>
      <dgm:spPr/>
    </dgm:pt>
    <dgm:pt modelId="{9C27226C-F975-4563-8226-5241971C8602}" type="pres">
      <dgm:prSet presAssocID="{C7D4349F-01B8-45D1-91B2-25CE716871D1}" presName="tile3" presStyleLbl="node1" presStyleIdx="2" presStyleCnt="4"/>
      <dgm:spPr/>
    </dgm:pt>
    <dgm:pt modelId="{E12FBCE4-EFF7-4814-A358-AE867C1859C7}" type="pres">
      <dgm:prSet presAssocID="{C7D4349F-01B8-45D1-91B2-25CE716871D1}" presName="tile3text" presStyleLbl="node1" presStyleIdx="2" presStyleCnt="4">
        <dgm:presLayoutVars>
          <dgm:chMax val="0"/>
          <dgm:chPref val="0"/>
          <dgm:bulletEnabled val="1"/>
        </dgm:presLayoutVars>
      </dgm:prSet>
      <dgm:spPr/>
    </dgm:pt>
    <dgm:pt modelId="{4CC57970-8BE3-4B50-8762-29DF7B3357ED}" type="pres">
      <dgm:prSet presAssocID="{C7D4349F-01B8-45D1-91B2-25CE716871D1}" presName="tile4" presStyleLbl="node1" presStyleIdx="3" presStyleCnt="4"/>
      <dgm:spPr/>
    </dgm:pt>
    <dgm:pt modelId="{1DB400DF-F283-4C83-BD0B-E31F225686E8}" type="pres">
      <dgm:prSet presAssocID="{C7D4349F-01B8-45D1-91B2-25CE716871D1}" presName="tile4text" presStyleLbl="node1" presStyleIdx="3" presStyleCnt="4">
        <dgm:presLayoutVars>
          <dgm:chMax val="0"/>
          <dgm:chPref val="0"/>
          <dgm:bulletEnabled val="1"/>
        </dgm:presLayoutVars>
      </dgm:prSet>
      <dgm:spPr/>
    </dgm:pt>
    <dgm:pt modelId="{C02D176C-6F66-43DC-99A3-895967AFCAB2}" type="pres">
      <dgm:prSet presAssocID="{C7D4349F-01B8-45D1-91B2-25CE716871D1}" presName="centerTile" presStyleLbl="fgShp" presStyleIdx="0" presStyleCnt="1" custScaleX="130156" custScaleY="147245">
        <dgm:presLayoutVars>
          <dgm:chMax val="0"/>
          <dgm:chPref val="0"/>
        </dgm:presLayoutVars>
      </dgm:prSet>
      <dgm:spPr/>
    </dgm:pt>
  </dgm:ptLst>
  <dgm:cxnLst>
    <dgm:cxn modelId="{51EB7A1C-8E8E-4A04-9509-8660256DC6D9}" type="presOf" srcId="{D5AA6DE9-C828-44D0-883F-49D7D3419212}" destId="{F9EDF203-B852-4F54-A117-972810B63022}" srcOrd="1" destOrd="0" presId="urn:microsoft.com/office/officeart/2005/8/layout/matrix1"/>
    <dgm:cxn modelId="{28F10B2D-3906-4A08-BE91-E49C9BD6F495}" srcId="{6F330DE0-07CC-43CB-9857-12DEEEF0E88F}" destId="{D1F5DCFF-2346-4276-A5F4-3524A0AFC6F9}" srcOrd="2" destOrd="0" parTransId="{AB5A5306-511E-4C30-868A-050AD82FA4A0}" sibTransId="{D987B89E-880C-4DBB-A982-26B97366DE15}"/>
    <dgm:cxn modelId="{6D15A92F-DF0F-4A5D-8634-58996C6FACF9}" srcId="{6F330DE0-07CC-43CB-9857-12DEEEF0E88F}" destId="{D5AA6DE9-C828-44D0-883F-49D7D3419212}" srcOrd="1" destOrd="0" parTransId="{A07CABFC-6384-475E-83B6-80FF0D39AAE0}" sibTransId="{DEF2F6BC-3404-4A26-9384-13F033026A40}"/>
    <dgm:cxn modelId="{2D337138-6D0D-4160-8E20-78DE836B4A06}" type="presOf" srcId="{DFE025AC-74B3-4A6E-ACD6-21CB5E5BF9B4}" destId="{4CC57970-8BE3-4B50-8762-29DF7B3357ED}" srcOrd="0" destOrd="0" presId="urn:microsoft.com/office/officeart/2005/8/layout/matrix1"/>
    <dgm:cxn modelId="{D0BA5539-7F75-4F46-8AE1-8151631E94D4}" type="presOf" srcId="{C7D4349F-01B8-45D1-91B2-25CE716871D1}" destId="{DA884338-CBEE-4633-A937-FB65C383D8E4}" srcOrd="0" destOrd="0" presId="urn:microsoft.com/office/officeart/2005/8/layout/matrix1"/>
    <dgm:cxn modelId="{15E4443B-DC38-4239-A411-8E8630664219}" srcId="{6F330DE0-07CC-43CB-9857-12DEEEF0E88F}" destId="{D8B81229-6956-4A02-826D-1AC74A3BF2F1}" srcOrd="0" destOrd="0" parTransId="{47D17813-F038-4820-B894-823121DC785C}" sibTransId="{B1B3BEAA-30F2-45DE-BA2A-D24DB4666962}"/>
    <dgm:cxn modelId="{45F2D35C-1619-4418-9656-C905AE4B6BAC}" type="presOf" srcId="{D1F5DCFF-2346-4276-A5F4-3524A0AFC6F9}" destId="{E12FBCE4-EFF7-4814-A358-AE867C1859C7}" srcOrd="1" destOrd="0" presId="urn:microsoft.com/office/officeart/2005/8/layout/matrix1"/>
    <dgm:cxn modelId="{6B81C07B-0F06-4309-9D99-3F17FF203ADE}" type="presOf" srcId="{6F330DE0-07CC-43CB-9857-12DEEEF0E88F}" destId="{C02D176C-6F66-43DC-99A3-895967AFCAB2}" srcOrd="0" destOrd="0" presId="urn:microsoft.com/office/officeart/2005/8/layout/matrix1"/>
    <dgm:cxn modelId="{77A1378B-87E2-470A-BE3E-F2C0D15B2E54}" srcId="{6F330DE0-07CC-43CB-9857-12DEEEF0E88F}" destId="{DFE025AC-74B3-4A6E-ACD6-21CB5E5BF9B4}" srcOrd="3" destOrd="0" parTransId="{93CA5092-CB8A-4A82-BA8A-E6244F8E04F7}" sibTransId="{4B1BE888-FB1A-4641-AC4F-E887B2623957}"/>
    <dgm:cxn modelId="{B53C9B8C-93FC-46CB-9484-4241216A5CAC}" type="presOf" srcId="{D1F5DCFF-2346-4276-A5F4-3524A0AFC6F9}" destId="{9C27226C-F975-4563-8226-5241971C8602}" srcOrd="0" destOrd="0" presId="urn:microsoft.com/office/officeart/2005/8/layout/matrix1"/>
    <dgm:cxn modelId="{6ED2308F-92F3-4D31-813D-B5958D9EA1DC}" type="presOf" srcId="{D5AA6DE9-C828-44D0-883F-49D7D3419212}" destId="{F9E306BF-AE11-4978-8090-46E64E879F5B}" srcOrd="0" destOrd="0" presId="urn:microsoft.com/office/officeart/2005/8/layout/matrix1"/>
    <dgm:cxn modelId="{2A591297-8329-48F7-A36A-561EFE8EA568}" type="presOf" srcId="{D8B81229-6956-4A02-826D-1AC74A3BF2F1}" destId="{619A31F6-EB76-4B81-9A96-DC8C1CC0D0DC}" srcOrd="1" destOrd="0" presId="urn:microsoft.com/office/officeart/2005/8/layout/matrix1"/>
    <dgm:cxn modelId="{1E8C22CA-D245-44EC-ACC1-7394460AD6CA}" srcId="{C7D4349F-01B8-45D1-91B2-25CE716871D1}" destId="{6F330DE0-07CC-43CB-9857-12DEEEF0E88F}" srcOrd="0" destOrd="0" parTransId="{944C2582-A442-402D-83CE-11093389F951}" sibTransId="{25D833FB-57E9-4E0A-BDE9-C74B12C1A0B0}"/>
    <dgm:cxn modelId="{B667C0D2-0C07-4B5E-BD5C-515D0B040223}" type="presOf" srcId="{D8B81229-6956-4A02-826D-1AC74A3BF2F1}" destId="{7ED1A500-B9A6-4DCF-A6DD-25FCE2FC02A4}" srcOrd="0" destOrd="0" presId="urn:microsoft.com/office/officeart/2005/8/layout/matrix1"/>
    <dgm:cxn modelId="{4F77A4D3-7A4A-49C6-815A-862012406E8D}" type="presOf" srcId="{DFE025AC-74B3-4A6E-ACD6-21CB5E5BF9B4}" destId="{1DB400DF-F283-4C83-BD0B-E31F225686E8}" srcOrd="1" destOrd="0" presId="urn:microsoft.com/office/officeart/2005/8/layout/matrix1"/>
    <dgm:cxn modelId="{4AEC0CB5-6DAB-4327-B4B0-7CCE0C91111B}" type="presParOf" srcId="{DA884338-CBEE-4633-A937-FB65C383D8E4}" destId="{5159F024-8BAC-4CA8-88F3-6577AFC7A9BB}" srcOrd="0" destOrd="0" presId="urn:microsoft.com/office/officeart/2005/8/layout/matrix1"/>
    <dgm:cxn modelId="{1E0EA119-E7D0-4D6D-ABB6-048EB94BF26E}" type="presParOf" srcId="{5159F024-8BAC-4CA8-88F3-6577AFC7A9BB}" destId="{7ED1A500-B9A6-4DCF-A6DD-25FCE2FC02A4}" srcOrd="0" destOrd="0" presId="urn:microsoft.com/office/officeart/2005/8/layout/matrix1"/>
    <dgm:cxn modelId="{E1AAD7D1-8EAA-4C40-8F8D-529205826FEB}" type="presParOf" srcId="{5159F024-8BAC-4CA8-88F3-6577AFC7A9BB}" destId="{619A31F6-EB76-4B81-9A96-DC8C1CC0D0DC}" srcOrd="1" destOrd="0" presId="urn:microsoft.com/office/officeart/2005/8/layout/matrix1"/>
    <dgm:cxn modelId="{814F91B2-6CEB-4010-BDE4-10268BD17E3E}" type="presParOf" srcId="{5159F024-8BAC-4CA8-88F3-6577AFC7A9BB}" destId="{F9E306BF-AE11-4978-8090-46E64E879F5B}" srcOrd="2" destOrd="0" presId="urn:microsoft.com/office/officeart/2005/8/layout/matrix1"/>
    <dgm:cxn modelId="{E510BB7E-5B38-4697-826F-067ED8BC52AE}" type="presParOf" srcId="{5159F024-8BAC-4CA8-88F3-6577AFC7A9BB}" destId="{F9EDF203-B852-4F54-A117-972810B63022}" srcOrd="3" destOrd="0" presId="urn:microsoft.com/office/officeart/2005/8/layout/matrix1"/>
    <dgm:cxn modelId="{DAF2D8FE-E4C9-4B1B-BC3D-B0957611232A}" type="presParOf" srcId="{5159F024-8BAC-4CA8-88F3-6577AFC7A9BB}" destId="{9C27226C-F975-4563-8226-5241971C8602}" srcOrd="4" destOrd="0" presId="urn:microsoft.com/office/officeart/2005/8/layout/matrix1"/>
    <dgm:cxn modelId="{BB67BE12-C8C4-46F8-83E2-9669C1B26783}" type="presParOf" srcId="{5159F024-8BAC-4CA8-88F3-6577AFC7A9BB}" destId="{E12FBCE4-EFF7-4814-A358-AE867C1859C7}" srcOrd="5" destOrd="0" presId="urn:microsoft.com/office/officeart/2005/8/layout/matrix1"/>
    <dgm:cxn modelId="{17E45312-9CC2-4EE6-8DFC-4F05A7225157}" type="presParOf" srcId="{5159F024-8BAC-4CA8-88F3-6577AFC7A9BB}" destId="{4CC57970-8BE3-4B50-8762-29DF7B3357ED}" srcOrd="6" destOrd="0" presId="urn:microsoft.com/office/officeart/2005/8/layout/matrix1"/>
    <dgm:cxn modelId="{60518847-AF07-4066-8208-792E542D7CE8}" type="presParOf" srcId="{5159F024-8BAC-4CA8-88F3-6577AFC7A9BB}" destId="{1DB400DF-F283-4C83-BD0B-E31F225686E8}" srcOrd="7" destOrd="0" presId="urn:microsoft.com/office/officeart/2005/8/layout/matrix1"/>
    <dgm:cxn modelId="{66C634ED-087A-400F-888F-7981B0EAB4D2}" type="presParOf" srcId="{DA884338-CBEE-4633-A937-FB65C383D8E4}" destId="{C02D176C-6F66-43DC-99A3-895967AFCAB2}"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15356C-B96E-42FA-8C28-50D8C3AB1982}" type="doc">
      <dgm:prSet loTypeId="urn:microsoft.com/office/officeart/2005/8/layout/gear1" loCatId="cycle" qsTypeId="urn:microsoft.com/office/officeart/2005/8/quickstyle/simple1" qsCatId="simple" csTypeId="urn:microsoft.com/office/officeart/2005/8/colors/colorful5" csCatId="colorful" phldr="1"/>
      <dgm:spPr/>
    </dgm:pt>
    <dgm:pt modelId="{E50B3C71-1694-4B7B-8998-C393CDED940C}">
      <dgm:prSet phldrT="[Texto]"/>
      <dgm:spPr/>
      <dgm:t>
        <a:bodyPr/>
        <a:lstStyle/>
        <a:p>
          <a:r>
            <a:rPr lang="es-419" dirty="0" err="1"/>
            <a:t>Sniffer</a:t>
          </a:r>
          <a:r>
            <a:rPr lang="es-419" dirty="0"/>
            <a:t> </a:t>
          </a:r>
          <a:r>
            <a:rPr lang="es-419" dirty="0" err="1"/>
            <a:t>Mode</a:t>
          </a:r>
          <a:endParaRPr lang="es-419" dirty="0"/>
        </a:p>
      </dgm:t>
    </dgm:pt>
    <dgm:pt modelId="{0BBBEF0F-B3E6-4E85-AA95-5174D6352BA2}" type="parTrans" cxnId="{CE8C2A04-D1D7-4195-BE70-F6D558441B3B}">
      <dgm:prSet/>
      <dgm:spPr/>
      <dgm:t>
        <a:bodyPr/>
        <a:lstStyle/>
        <a:p>
          <a:endParaRPr lang="es-419"/>
        </a:p>
      </dgm:t>
    </dgm:pt>
    <dgm:pt modelId="{F66923D5-3903-4A2C-9BC5-101C49D3709C}" type="sibTrans" cxnId="{CE8C2A04-D1D7-4195-BE70-F6D558441B3B}">
      <dgm:prSet/>
      <dgm:spPr/>
      <dgm:t>
        <a:bodyPr/>
        <a:lstStyle/>
        <a:p>
          <a:endParaRPr lang="es-419"/>
        </a:p>
      </dgm:t>
    </dgm:pt>
    <dgm:pt modelId="{48629B6F-A06A-431A-AAE4-46D58A5FCB75}">
      <dgm:prSet phldrT="[Texto]"/>
      <dgm:spPr/>
      <dgm:t>
        <a:bodyPr/>
        <a:lstStyle/>
        <a:p>
          <a:r>
            <a:rPr lang="es-419" dirty="0" err="1"/>
            <a:t>Packet</a:t>
          </a:r>
          <a:r>
            <a:rPr lang="es-419" dirty="0"/>
            <a:t> </a:t>
          </a:r>
          <a:r>
            <a:rPr lang="es-419" dirty="0" err="1"/>
            <a:t>Logger</a:t>
          </a:r>
          <a:r>
            <a:rPr lang="es-419" dirty="0"/>
            <a:t> </a:t>
          </a:r>
          <a:r>
            <a:rPr lang="es-419" dirty="0" err="1"/>
            <a:t>Mode</a:t>
          </a:r>
          <a:endParaRPr lang="es-419" dirty="0"/>
        </a:p>
      </dgm:t>
    </dgm:pt>
    <dgm:pt modelId="{0DE181C4-AF5A-495B-9395-9F04C6F9943B}" type="parTrans" cxnId="{132B25A1-E4B1-4800-816F-D606550FC49F}">
      <dgm:prSet/>
      <dgm:spPr/>
      <dgm:t>
        <a:bodyPr/>
        <a:lstStyle/>
        <a:p>
          <a:endParaRPr lang="es-419"/>
        </a:p>
      </dgm:t>
    </dgm:pt>
    <dgm:pt modelId="{2885B955-C78E-4BB7-A7E4-01A5E53AFEFF}" type="sibTrans" cxnId="{132B25A1-E4B1-4800-816F-D606550FC49F}">
      <dgm:prSet/>
      <dgm:spPr/>
      <dgm:t>
        <a:bodyPr/>
        <a:lstStyle/>
        <a:p>
          <a:endParaRPr lang="es-419"/>
        </a:p>
      </dgm:t>
    </dgm:pt>
    <dgm:pt modelId="{61A3A3F0-882B-4BB1-B69B-DF4CC4094792}">
      <dgm:prSet phldrT="[Texto]"/>
      <dgm:spPr/>
      <dgm:t>
        <a:bodyPr/>
        <a:lstStyle/>
        <a:p>
          <a:r>
            <a:rPr lang="es-419" dirty="0"/>
            <a:t>NIDS </a:t>
          </a:r>
          <a:r>
            <a:rPr lang="es-419" dirty="0" err="1"/>
            <a:t>Mode</a:t>
          </a:r>
          <a:endParaRPr lang="es-419" dirty="0"/>
        </a:p>
      </dgm:t>
    </dgm:pt>
    <dgm:pt modelId="{B8E9279F-956D-49B9-9175-D88F3352ED38}" type="parTrans" cxnId="{2ACFF228-A1D1-4C0C-9BF8-C5695ECF58C3}">
      <dgm:prSet/>
      <dgm:spPr/>
      <dgm:t>
        <a:bodyPr/>
        <a:lstStyle/>
        <a:p>
          <a:endParaRPr lang="es-419"/>
        </a:p>
      </dgm:t>
    </dgm:pt>
    <dgm:pt modelId="{2F6603FE-EA8C-409A-8816-BC3C20877C5B}" type="sibTrans" cxnId="{2ACFF228-A1D1-4C0C-9BF8-C5695ECF58C3}">
      <dgm:prSet/>
      <dgm:spPr/>
      <dgm:t>
        <a:bodyPr/>
        <a:lstStyle/>
        <a:p>
          <a:endParaRPr lang="es-419"/>
        </a:p>
      </dgm:t>
    </dgm:pt>
    <dgm:pt modelId="{AA488AEA-46E5-42F2-BEF0-B3B5AEB0A8A1}" type="pres">
      <dgm:prSet presAssocID="{5315356C-B96E-42FA-8C28-50D8C3AB1982}" presName="composite" presStyleCnt="0">
        <dgm:presLayoutVars>
          <dgm:chMax val="3"/>
          <dgm:animLvl val="lvl"/>
          <dgm:resizeHandles val="exact"/>
        </dgm:presLayoutVars>
      </dgm:prSet>
      <dgm:spPr/>
    </dgm:pt>
    <dgm:pt modelId="{1BC4AE7A-BA37-438A-A345-EABFC3EE3FF5}" type="pres">
      <dgm:prSet presAssocID="{E50B3C71-1694-4B7B-8998-C393CDED940C}" presName="gear1" presStyleLbl="node1" presStyleIdx="0" presStyleCnt="3">
        <dgm:presLayoutVars>
          <dgm:chMax val="1"/>
          <dgm:bulletEnabled val="1"/>
        </dgm:presLayoutVars>
      </dgm:prSet>
      <dgm:spPr/>
    </dgm:pt>
    <dgm:pt modelId="{76BA584D-58D7-4D45-83C2-FB83A77282B8}" type="pres">
      <dgm:prSet presAssocID="{E50B3C71-1694-4B7B-8998-C393CDED940C}" presName="gear1srcNode" presStyleLbl="node1" presStyleIdx="0" presStyleCnt="3"/>
      <dgm:spPr/>
    </dgm:pt>
    <dgm:pt modelId="{B4D7AC7A-8826-4BF6-82AA-FB65A7FD16FE}" type="pres">
      <dgm:prSet presAssocID="{E50B3C71-1694-4B7B-8998-C393CDED940C}" presName="gear1dstNode" presStyleLbl="node1" presStyleIdx="0" presStyleCnt="3"/>
      <dgm:spPr/>
    </dgm:pt>
    <dgm:pt modelId="{5BD6BAD8-5F4A-441E-81B8-98F04A769D9D}" type="pres">
      <dgm:prSet presAssocID="{48629B6F-A06A-431A-AAE4-46D58A5FCB75}" presName="gear2" presStyleLbl="node1" presStyleIdx="1" presStyleCnt="3">
        <dgm:presLayoutVars>
          <dgm:chMax val="1"/>
          <dgm:bulletEnabled val="1"/>
        </dgm:presLayoutVars>
      </dgm:prSet>
      <dgm:spPr/>
    </dgm:pt>
    <dgm:pt modelId="{1FB318D5-7AC5-4A43-90E3-243AAA26889C}" type="pres">
      <dgm:prSet presAssocID="{48629B6F-A06A-431A-AAE4-46D58A5FCB75}" presName="gear2srcNode" presStyleLbl="node1" presStyleIdx="1" presStyleCnt="3"/>
      <dgm:spPr/>
    </dgm:pt>
    <dgm:pt modelId="{6B695300-B8D1-4396-8063-C5E1D71A7B9F}" type="pres">
      <dgm:prSet presAssocID="{48629B6F-A06A-431A-AAE4-46D58A5FCB75}" presName="gear2dstNode" presStyleLbl="node1" presStyleIdx="1" presStyleCnt="3"/>
      <dgm:spPr/>
    </dgm:pt>
    <dgm:pt modelId="{AF5A0E43-52A7-4063-BD40-BBA6434233D5}" type="pres">
      <dgm:prSet presAssocID="{61A3A3F0-882B-4BB1-B69B-DF4CC4094792}" presName="gear3" presStyleLbl="node1" presStyleIdx="2" presStyleCnt="3"/>
      <dgm:spPr/>
    </dgm:pt>
    <dgm:pt modelId="{0B14D617-C6A2-47A4-A199-5E91D646C220}" type="pres">
      <dgm:prSet presAssocID="{61A3A3F0-882B-4BB1-B69B-DF4CC4094792}" presName="gear3tx" presStyleLbl="node1" presStyleIdx="2" presStyleCnt="3">
        <dgm:presLayoutVars>
          <dgm:chMax val="1"/>
          <dgm:bulletEnabled val="1"/>
        </dgm:presLayoutVars>
      </dgm:prSet>
      <dgm:spPr/>
    </dgm:pt>
    <dgm:pt modelId="{E5A06B41-B633-4F7D-BB20-ED3DEBDB8771}" type="pres">
      <dgm:prSet presAssocID="{61A3A3F0-882B-4BB1-B69B-DF4CC4094792}" presName="gear3srcNode" presStyleLbl="node1" presStyleIdx="2" presStyleCnt="3"/>
      <dgm:spPr/>
    </dgm:pt>
    <dgm:pt modelId="{BE652672-7EDF-4634-A9C4-F86F72C4CBEC}" type="pres">
      <dgm:prSet presAssocID="{61A3A3F0-882B-4BB1-B69B-DF4CC4094792}" presName="gear3dstNode" presStyleLbl="node1" presStyleIdx="2" presStyleCnt="3"/>
      <dgm:spPr/>
    </dgm:pt>
    <dgm:pt modelId="{33D3B8EF-300A-4DF8-940E-173DA7B3C9E1}" type="pres">
      <dgm:prSet presAssocID="{F66923D5-3903-4A2C-9BC5-101C49D3709C}" presName="connector1" presStyleLbl="sibTrans2D1" presStyleIdx="0" presStyleCnt="3"/>
      <dgm:spPr/>
    </dgm:pt>
    <dgm:pt modelId="{7295C72D-69C0-4082-9F88-38AA2FB75E61}" type="pres">
      <dgm:prSet presAssocID="{2885B955-C78E-4BB7-A7E4-01A5E53AFEFF}" presName="connector2" presStyleLbl="sibTrans2D1" presStyleIdx="1" presStyleCnt="3"/>
      <dgm:spPr/>
    </dgm:pt>
    <dgm:pt modelId="{F78BDC90-D04F-4B16-A841-C69B1500D2E8}" type="pres">
      <dgm:prSet presAssocID="{2F6603FE-EA8C-409A-8816-BC3C20877C5B}" presName="connector3" presStyleLbl="sibTrans2D1" presStyleIdx="2" presStyleCnt="3"/>
      <dgm:spPr/>
    </dgm:pt>
  </dgm:ptLst>
  <dgm:cxnLst>
    <dgm:cxn modelId="{CE8C2A04-D1D7-4195-BE70-F6D558441B3B}" srcId="{5315356C-B96E-42FA-8C28-50D8C3AB1982}" destId="{E50B3C71-1694-4B7B-8998-C393CDED940C}" srcOrd="0" destOrd="0" parTransId="{0BBBEF0F-B3E6-4E85-AA95-5174D6352BA2}" sibTransId="{F66923D5-3903-4A2C-9BC5-101C49D3709C}"/>
    <dgm:cxn modelId="{9D8DDC0E-3EF9-4082-9921-C3225C040506}" type="presOf" srcId="{F66923D5-3903-4A2C-9BC5-101C49D3709C}" destId="{33D3B8EF-300A-4DF8-940E-173DA7B3C9E1}" srcOrd="0" destOrd="0" presId="urn:microsoft.com/office/officeart/2005/8/layout/gear1"/>
    <dgm:cxn modelId="{E5BBCC12-BCE7-479E-810D-10373D897FFE}" type="presOf" srcId="{61A3A3F0-882B-4BB1-B69B-DF4CC4094792}" destId="{0B14D617-C6A2-47A4-A199-5E91D646C220}" srcOrd="1" destOrd="0" presId="urn:microsoft.com/office/officeart/2005/8/layout/gear1"/>
    <dgm:cxn modelId="{6D90E520-7C8B-493D-934C-BF963D49E26B}" type="presOf" srcId="{5315356C-B96E-42FA-8C28-50D8C3AB1982}" destId="{AA488AEA-46E5-42F2-BEF0-B3B5AEB0A8A1}" srcOrd="0" destOrd="0" presId="urn:microsoft.com/office/officeart/2005/8/layout/gear1"/>
    <dgm:cxn modelId="{2ACFF228-A1D1-4C0C-9BF8-C5695ECF58C3}" srcId="{5315356C-B96E-42FA-8C28-50D8C3AB1982}" destId="{61A3A3F0-882B-4BB1-B69B-DF4CC4094792}" srcOrd="2" destOrd="0" parTransId="{B8E9279F-956D-49B9-9175-D88F3352ED38}" sibTransId="{2F6603FE-EA8C-409A-8816-BC3C20877C5B}"/>
    <dgm:cxn modelId="{107E5C2F-837C-495C-B435-58DD3748A023}" type="presOf" srcId="{48629B6F-A06A-431A-AAE4-46D58A5FCB75}" destId="{1FB318D5-7AC5-4A43-90E3-243AAA26889C}" srcOrd="1" destOrd="0" presId="urn:microsoft.com/office/officeart/2005/8/layout/gear1"/>
    <dgm:cxn modelId="{03A7984C-660D-4756-A770-3AD1CA764990}" type="presOf" srcId="{E50B3C71-1694-4B7B-8998-C393CDED940C}" destId="{B4D7AC7A-8826-4BF6-82AA-FB65A7FD16FE}" srcOrd="2" destOrd="0" presId="urn:microsoft.com/office/officeart/2005/8/layout/gear1"/>
    <dgm:cxn modelId="{9730C370-B16D-4F33-970C-A9DC6062D22B}" type="presOf" srcId="{48629B6F-A06A-431A-AAE4-46D58A5FCB75}" destId="{5BD6BAD8-5F4A-441E-81B8-98F04A769D9D}" srcOrd="0" destOrd="0" presId="urn:microsoft.com/office/officeart/2005/8/layout/gear1"/>
    <dgm:cxn modelId="{78AAD754-DF3F-41B5-9B71-7A91BDB53C29}" type="presOf" srcId="{61A3A3F0-882B-4BB1-B69B-DF4CC4094792}" destId="{E5A06B41-B633-4F7D-BB20-ED3DEBDB8771}" srcOrd="2" destOrd="0" presId="urn:microsoft.com/office/officeart/2005/8/layout/gear1"/>
    <dgm:cxn modelId="{DE026C81-A680-42C4-9757-C5B477CCC7D8}" type="presOf" srcId="{61A3A3F0-882B-4BB1-B69B-DF4CC4094792}" destId="{AF5A0E43-52A7-4063-BD40-BBA6434233D5}" srcOrd="0" destOrd="0" presId="urn:microsoft.com/office/officeart/2005/8/layout/gear1"/>
    <dgm:cxn modelId="{8C791489-C7FF-4431-A40D-88FE675659CC}" type="presOf" srcId="{2885B955-C78E-4BB7-A7E4-01A5E53AFEFF}" destId="{7295C72D-69C0-4082-9F88-38AA2FB75E61}" srcOrd="0" destOrd="0" presId="urn:microsoft.com/office/officeart/2005/8/layout/gear1"/>
    <dgm:cxn modelId="{132B25A1-E4B1-4800-816F-D606550FC49F}" srcId="{5315356C-B96E-42FA-8C28-50D8C3AB1982}" destId="{48629B6F-A06A-431A-AAE4-46D58A5FCB75}" srcOrd="1" destOrd="0" parTransId="{0DE181C4-AF5A-495B-9395-9F04C6F9943B}" sibTransId="{2885B955-C78E-4BB7-A7E4-01A5E53AFEFF}"/>
    <dgm:cxn modelId="{730B2EA7-4933-462C-B875-D82BE700D461}" type="presOf" srcId="{61A3A3F0-882B-4BB1-B69B-DF4CC4094792}" destId="{BE652672-7EDF-4634-A9C4-F86F72C4CBEC}" srcOrd="3" destOrd="0" presId="urn:microsoft.com/office/officeart/2005/8/layout/gear1"/>
    <dgm:cxn modelId="{923A4ABA-427E-429A-A303-5722A71FC2F0}" type="presOf" srcId="{E50B3C71-1694-4B7B-8998-C393CDED940C}" destId="{76BA584D-58D7-4D45-83C2-FB83A77282B8}" srcOrd="1" destOrd="0" presId="urn:microsoft.com/office/officeart/2005/8/layout/gear1"/>
    <dgm:cxn modelId="{798EF5D2-638F-468A-B7E0-73CFF86C287C}" type="presOf" srcId="{2F6603FE-EA8C-409A-8816-BC3C20877C5B}" destId="{F78BDC90-D04F-4B16-A841-C69B1500D2E8}" srcOrd="0" destOrd="0" presId="urn:microsoft.com/office/officeart/2005/8/layout/gear1"/>
    <dgm:cxn modelId="{A06DF6F2-DD7C-4548-A049-59B2C28256BA}" type="presOf" srcId="{E50B3C71-1694-4B7B-8998-C393CDED940C}" destId="{1BC4AE7A-BA37-438A-A345-EABFC3EE3FF5}" srcOrd="0" destOrd="0" presId="urn:microsoft.com/office/officeart/2005/8/layout/gear1"/>
    <dgm:cxn modelId="{7FB98FF4-721A-4854-A5EF-C5D8321F1AC3}" type="presOf" srcId="{48629B6F-A06A-431A-AAE4-46D58A5FCB75}" destId="{6B695300-B8D1-4396-8063-C5E1D71A7B9F}" srcOrd="2" destOrd="0" presId="urn:microsoft.com/office/officeart/2005/8/layout/gear1"/>
    <dgm:cxn modelId="{0C93D2A1-0CE0-4705-96F3-848D47AE2A18}" type="presParOf" srcId="{AA488AEA-46E5-42F2-BEF0-B3B5AEB0A8A1}" destId="{1BC4AE7A-BA37-438A-A345-EABFC3EE3FF5}" srcOrd="0" destOrd="0" presId="urn:microsoft.com/office/officeart/2005/8/layout/gear1"/>
    <dgm:cxn modelId="{7106DF60-B8D8-4325-8785-A6B57E4250B3}" type="presParOf" srcId="{AA488AEA-46E5-42F2-BEF0-B3B5AEB0A8A1}" destId="{76BA584D-58D7-4D45-83C2-FB83A77282B8}" srcOrd="1" destOrd="0" presId="urn:microsoft.com/office/officeart/2005/8/layout/gear1"/>
    <dgm:cxn modelId="{30127379-A809-45EB-B969-C3F45BBB4313}" type="presParOf" srcId="{AA488AEA-46E5-42F2-BEF0-B3B5AEB0A8A1}" destId="{B4D7AC7A-8826-4BF6-82AA-FB65A7FD16FE}" srcOrd="2" destOrd="0" presId="urn:microsoft.com/office/officeart/2005/8/layout/gear1"/>
    <dgm:cxn modelId="{83C47E3F-C1A3-415F-9F9C-3670A77C8ADF}" type="presParOf" srcId="{AA488AEA-46E5-42F2-BEF0-B3B5AEB0A8A1}" destId="{5BD6BAD8-5F4A-441E-81B8-98F04A769D9D}" srcOrd="3" destOrd="0" presId="urn:microsoft.com/office/officeart/2005/8/layout/gear1"/>
    <dgm:cxn modelId="{37DA785B-BD95-4D2C-BE34-21686C7D7802}" type="presParOf" srcId="{AA488AEA-46E5-42F2-BEF0-B3B5AEB0A8A1}" destId="{1FB318D5-7AC5-4A43-90E3-243AAA26889C}" srcOrd="4" destOrd="0" presId="urn:microsoft.com/office/officeart/2005/8/layout/gear1"/>
    <dgm:cxn modelId="{C98049D7-9AE2-4109-9A4A-2DE3C5DF2700}" type="presParOf" srcId="{AA488AEA-46E5-42F2-BEF0-B3B5AEB0A8A1}" destId="{6B695300-B8D1-4396-8063-C5E1D71A7B9F}" srcOrd="5" destOrd="0" presId="urn:microsoft.com/office/officeart/2005/8/layout/gear1"/>
    <dgm:cxn modelId="{2B8FA0FA-3D2C-4AB1-9E5B-18A75EDC727F}" type="presParOf" srcId="{AA488AEA-46E5-42F2-BEF0-B3B5AEB0A8A1}" destId="{AF5A0E43-52A7-4063-BD40-BBA6434233D5}" srcOrd="6" destOrd="0" presId="urn:microsoft.com/office/officeart/2005/8/layout/gear1"/>
    <dgm:cxn modelId="{31F62466-1590-4571-AF29-10AC0100F62E}" type="presParOf" srcId="{AA488AEA-46E5-42F2-BEF0-B3B5AEB0A8A1}" destId="{0B14D617-C6A2-47A4-A199-5E91D646C220}" srcOrd="7" destOrd="0" presId="urn:microsoft.com/office/officeart/2005/8/layout/gear1"/>
    <dgm:cxn modelId="{7D04FEA5-7E0D-4F89-A5D0-C5BF7281141A}" type="presParOf" srcId="{AA488AEA-46E5-42F2-BEF0-B3B5AEB0A8A1}" destId="{E5A06B41-B633-4F7D-BB20-ED3DEBDB8771}" srcOrd="8" destOrd="0" presId="urn:microsoft.com/office/officeart/2005/8/layout/gear1"/>
    <dgm:cxn modelId="{BCF3C73F-D22C-4BD8-B5AF-B8C16571DB64}" type="presParOf" srcId="{AA488AEA-46E5-42F2-BEF0-B3B5AEB0A8A1}" destId="{BE652672-7EDF-4634-A9C4-F86F72C4CBEC}" srcOrd="9" destOrd="0" presId="urn:microsoft.com/office/officeart/2005/8/layout/gear1"/>
    <dgm:cxn modelId="{C476ED8D-349F-473A-82B7-B13B298C4FF8}" type="presParOf" srcId="{AA488AEA-46E5-42F2-BEF0-B3B5AEB0A8A1}" destId="{33D3B8EF-300A-4DF8-940E-173DA7B3C9E1}" srcOrd="10" destOrd="0" presId="urn:microsoft.com/office/officeart/2005/8/layout/gear1"/>
    <dgm:cxn modelId="{9EF80CD3-79E4-4613-88CD-297E837F5FBE}" type="presParOf" srcId="{AA488AEA-46E5-42F2-BEF0-B3B5AEB0A8A1}" destId="{7295C72D-69C0-4082-9F88-38AA2FB75E61}" srcOrd="11" destOrd="0" presId="urn:microsoft.com/office/officeart/2005/8/layout/gear1"/>
    <dgm:cxn modelId="{567859C6-2A81-442C-8410-861949ACAA05}" type="presParOf" srcId="{AA488AEA-46E5-42F2-BEF0-B3B5AEB0A8A1}" destId="{F78BDC90-D04F-4B16-A841-C69B1500D2E8}"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2456C3-D675-4F98-A5B6-A747769E9C4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s-419"/>
        </a:p>
      </dgm:t>
    </dgm:pt>
    <dgm:pt modelId="{E113ACB7-C9B3-45E7-A800-8C29298591F5}">
      <dgm:prSet phldrT="[Texto]"/>
      <dgm:spPr/>
      <dgm:t>
        <a:bodyPr/>
        <a:lstStyle/>
        <a:p>
          <a:r>
            <a:rPr lang="es-419" b="1" dirty="0" err="1">
              <a:solidFill>
                <a:srgbClr val="5B9BD5"/>
              </a:solidFill>
              <a:effectLst/>
            </a:rPr>
            <a:t>Sniffer</a:t>
          </a:r>
          <a:r>
            <a:rPr lang="es-419" b="1" dirty="0">
              <a:solidFill>
                <a:srgbClr val="5B9BD5"/>
              </a:solidFill>
              <a:effectLst/>
            </a:rPr>
            <a:t> </a:t>
          </a:r>
          <a:r>
            <a:rPr lang="es-419" b="1" dirty="0" err="1">
              <a:solidFill>
                <a:srgbClr val="5B9BD5"/>
              </a:solidFill>
              <a:effectLst/>
            </a:rPr>
            <a:t>Mode</a:t>
          </a:r>
          <a:endParaRPr lang="es-419" b="1" dirty="0">
            <a:solidFill>
              <a:srgbClr val="5B9BD5"/>
            </a:solidFill>
            <a:effectLst/>
          </a:endParaRPr>
        </a:p>
      </dgm:t>
    </dgm:pt>
    <dgm:pt modelId="{E1AA1052-5E66-4C6B-A506-028B6D417EC8}" type="parTrans" cxnId="{682A8D97-580C-4CAD-BCA8-8A834F906692}">
      <dgm:prSet/>
      <dgm:spPr/>
      <dgm:t>
        <a:bodyPr/>
        <a:lstStyle/>
        <a:p>
          <a:endParaRPr lang="es-419"/>
        </a:p>
      </dgm:t>
    </dgm:pt>
    <dgm:pt modelId="{3958AF8B-B142-4EF5-ACD0-A0B7A837EBED}" type="sibTrans" cxnId="{682A8D97-580C-4CAD-BCA8-8A834F906692}">
      <dgm:prSet/>
      <dgm:spPr/>
      <dgm:t>
        <a:bodyPr/>
        <a:lstStyle/>
        <a:p>
          <a:endParaRPr lang="es-419"/>
        </a:p>
      </dgm:t>
    </dgm:pt>
    <dgm:pt modelId="{7AA65FDC-DDC9-40A4-92F8-134D92F61A38}">
      <dgm:prSet phldrT="[Texto]"/>
      <dgm:spPr>
        <a:solidFill>
          <a:srgbClr val="5B9BD5">
            <a:alpha val="50196"/>
          </a:srgbClr>
        </a:solidFill>
      </dgm:spPr>
      <dgm:t>
        <a:bodyPr/>
        <a:lstStyle/>
        <a:p>
          <a:r>
            <a:rPr lang="es-419" dirty="0"/>
            <a:t>Muestra los paquetes que transitan por la red. Puede configurarse para mostrar varios tipos de paquetes (TCP, UDP, ICMP) y que mostrar de ellos ya sea los encabezado o los datos.</a:t>
          </a:r>
        </a:p>
      </dgm:t>
    </dgm:pt>
    <dgm:pt modelId="{36C6EF0D-C2E0-448F-8F1B-166035631DF3}" type="parTrans" cxnId="{7E646B93-61AA-4D00-8A9F-1583EF9B1D3E}">
      <dgm:prSet/>
      <dgm:spPr/>
      <dgm:t>
        <a:bodyPr/>
        <a:lstStyle/>
        <a:p>
          <a:endParaRPr lang="es-419"/>
        </a:p>
      </dgm:t>
    </dgm:pt>
    <dgm:pt modelId="{8270EA33-235C-45E1-B4BA-86658A403F37}" type="sibTrans" cxnId="{7E646B93-61AA-4D00-8A9F-1583EF9B1D3E}">
      <dgm:prSet/>
      <dgm:spPr/>
      <dgm:t>
        <a:bodyPr/>
        <a:lstStyle/>
        <a:p>
          <a:endParaRPr lang="es-419"/>
        </a:p>
      </dgm:t>
    </dgm:pt>
    <dgm:pt modelId="{D30FC7FE-8C63-4534-90E2-9B00F47D33BE}">
      <dgm:prSet phldrT="[Texto]"/>
      <dgm:spPr/>
      <dgm:t>
        <a:bodyPr/>
        <a:lstStyle/>
        <a:p>
          <a:r>
            <a:rPr lang="es-419" b="1" dirty="0" err="1">
              <a:solidFill>
                <a:srgbClr val="4DC58D"/>
              </a:solidFill>
            </a:rPr>
            <a:t>Packet</a:t>
          </a:r>
          <a:r>
            <a:rPr lang="es-419" b="1" dirty="0">
              <a:solidFill>
                <a:srgbClr val="4DC58D"/>
              </a:solidFill>
            </a:rPr>
            <a:t> </a:t>
          </a:r>
          <a:r>
            <a:rPr lang="es-419" b="1" dirty="0" err="1">
              <a:solidFill>
                <a:srgbClr val="4DC58D"/>
              </a:solidFill>
            </a:rPr>
            <a:t>Logged</a:t>
          </a:r>
          <a:r>
            <a:rPr lang="es-419" b="1" dirty="0">
              <a:solidFill>
                <a:srgbClr val="4DC58D"/>
              </a:solidFill>
            </a:rPr>
            <a:t> </a:t>
          </a:r>
          <a:r>
            <a:rPr lang="es-419" b="1" dirty="0" err="1">
              <a:solidFill>
                <a:srgbClr val="4DC58D"/>
              </a:solidFill>
            </a:rPr>
            <a:t>Mode</a:t>
          </a:r>
          <a:endParaRPr lang="es-419" b="1" dirty="0">
            <a:solidFill>
              <a:srgbClr val="4DC58D"/>
            </a:solidFill>
          </a:endParaRPr>
        </a:p>
      </dgm:t>
    </dgm:pt>
    <dgm:pt modelId="{1BCCD544-A138-48F5-9FDA-A85C681BDD25}" type="parTrans" cxnId="{DEB5BE2C-F76C-4EB3-8529-05016622158E}">
      <dgm:prSet/>
      <dgm:spPr/>
      <dgm:t>
        <a:bodyPr/>
        <a:lstStyle/>
        <a:p>
          <a:endParaRPr lang="es-419"/>
        </a:p>
      </dgm:t>
    </dgm:pt>
    <dgm:pt modelId="{57E75B37-3655-4AEB-B37E-BB9A5FBA089A}" type="sibTrans" cxnId="{DEB5BE2C-F76C-4EB3-8529-05016622158E}">
      <dgm:prSet/>
      <dgm:spPr/>
      <dgm:t>
        <a:bodyPr/>
        <a:lstStyle/>
        <a:p>
          <a:endParaRPr lang="es-419"/>
        </a:p>
      </dgm:t>
    </dgm:pt>
    <dgm:pt modelId="{CD049A70-BF78-4E7B-A51B-96CEA8D464DF}">
      <dgm:prSet phldrT="[Texto]"/>
      <dgm:spPr>
        <a:solidFill>
          <a:srgbClr val="4DC58D">
            <a:alpha val="50196"/>
          </a:srgbClr>
        </a:solidFill>
      </dgm:spPr>
      <dgm:t>
        <a:bodyPr/>
        <a:lstStyle/>
        <a:p>
          <a:r>
            <a:rPr lang="es-419" dirty="0"/>
            <a:t>Permite al usuario guardar los paquetes detectados en el modo </a:t>
          </a:r>
          <a:r>
            <a:rPr lang="es-419" dirty="0" err="1"/>
            <a:t>Sniffer</a:t>
          </a:r>
          <a:r>
            <a:rPr lang="es-419" dirty="0"/>
            <a:t> en el disco duro. A través de este modo, el usuario puede especificar reglas que indiquen qué paquetes guardar.</a:t>
          </a:r>
        </a:p>
      </dgm:t>
    </dgm:pt>
    <dgm:pt modelId="{32AB44EA-EA3F-4DE4-ABE4-512946E5849E}" type="parTrans" cxnId="{70B82FF4-0FCB-409B-9FCD-83614B9EA27B}">
      <dgm:prSet/>
      <dgm:spPr/>
      <dgm:t>
        <a:bodyPr/>
        <a:lstStyle/>
        <a:p>
          <a:endParaRPr lang="es-419"/>
        </a:p>
      </dgm:t>
    </dgm:pt>
    <dgm:pt modelId="{7D769EFF-8C3F-41A0-9089-F18FED8693FC}" type="sibTrans" cxnId="{70B82FF4-0FCB-409B-9FCD-83614B9EA27B}">
      <dgm:prSet/>
      <dgm:spPr/>
      <dgm:t>
        <a:bodyPr/>
        <a:lstStyle/>
        <a:p>
          <a:endParaRPr lang="es-419"/>
        </a:p>
      </dgm:t>
    </dgm:pt>
    <dgm:pt modelId="{B73267EE-598D-4841-882A-79E4E6874031}">
      <dgm:prSet phldrT="[Texto]"/>
      <dgm:spPr>
        <a:solidFill>
          <a:srgbClr val="70AD47">
            <a:alpha val="50196"/>
          </a:srgbClr>
        </a:solidFill>
      </dgm:spPr>
      <dgm:t>
        <a:bodyPr/>
        <a:lstStyle/>
        <a:p>
          <a:r>
            <a:rPr lang="es-419" dirty="0"/>
            <a:t>Este modo es muy similar al registrador de paquetes, pero permite aplicar reglas más específicas a los paquetes, refinando los paquetes que de hecho están registrados (o alertados).</a:t>
          </a:r>
        </a:p>
      </dgm:t>
    </dgm:pt>
    <dgm:pt modelId="{3FA31701-8D04-4508-A274-B3E38A36F4A5}" type="parTrans" cxnId="{218DE84C-1F25-4A93-A3CB-FA7E61682790}">
      <dgm:prSet/>
      <dgm:spPr/>
      <dgm:t>
        <a:bodyPr/>
        <a:lstStyle/>
        <a:p>
          <a:endParaRPr lang="es-419"/>
        </a:p>
      </dgm:t>
    </dgm:pt>
    <dgm:pt modelId="{0404B8D4-C214-47F6-87AE-6D0292566FCC}" type="sibTrans" cxnId="{218DE84C-1F25-4A93-A3CB-FA7E61682790}">
      <dgm:prSet/>
      <dgm:spPr/>
      <dgm:t>
        <a:bodyPr/>
        <a:lstStyle/>
        <a:p>
          <a:endParaRPr lang="es-419"/>
        </a:p>
      </dgm:t>
    </dgm:pt>
    <dgm:pt modelId="{57299D4F-47B4-49C8-A8FA-B128F2A5180C}">
      <dgm:prSet phldrT="[Texto]"/>
      <dgm:spPr/>
      <dgm:t>
        <a:bodyPr/>
        <a:lstStyle/>
        <a:p>
          <a:r>
            <a:rPr lang="es-419" b="1" dirty="0">
              <a:solidFill>
                <a:srgbClr val="70AD47"/>
              </a:solidFill>
              <a:effectLst/>
            </a:rPr>
            <a:t>NIDS </a:t>
          </a:r>
          <a:r>
            <a:rPr lang="es-419" b="1" dirty="0" err="1">
              <a:solidFill>
                <a:srgbClr val="70AD47"/>
              </a:solidFill>
              <a:effectLst/>
            </a:rPr>
            <a:t>Mode</a:t>
          </a:r>
          <a:endParaRPr lang="es-419" b="1" dirty="0">
            <a:solidFill>
              <a:srgbClr val="70AD47"/>
            </a:solidFill>
            <a:effectLst/>
          </a:endParaRPr>
        </a:p>
      </dgm:t>
    </dgm:pt>
    <dgm:pt modelId="{F8871B78-E5D3-4D75-870E-03531800B0EA}" type="parTrans" cxnId="{4750F3BB-4B12-4A32-AF34-8DEC603E372E}">
      <dgm:prSet/>
      <dgm:spPr/>
      <dgm:t>
        <a:bodyPr/>
        <a:lstStyle/>
        <a:p>
          <a:endParaRPr lang="es-419"/>
        </a:p>
      </dgm:t>
    </dgm:pt>
    <dgm:pt modelId="{2552A620-ED57-4BB3-A342-3891E9E5DB2F}" type="sibTrans" cxnId="{4750F3BB-4B12-4A32-AF34-8DEC603E372E}">
      <dgm:prSet/>
      <dgm:spPr/>
      <dgm:t>
        <a:bodyPr/>
        <a:lstStyle/>
        <a:p>
          <a:endParaRPr lang="es-419"/>
        </a:p>
      </dgm:t>
    </dgm:pt>
    <dgm:pt modelId="{9DCD59C6-9678-40A5-956F-5221220A7874}" type="pres">
      <dgm:prSet presAssocID="{572456C3-D675-4F98-A5B6-A747769E9C47}" presName="vert0" presStyleCnt="0">
        <dgm:presLayoutVars>
          <dgm:dir/>
          <dgm:animOne val="branch"/>
          <dgm:animLvl val="lvl"/>
        </dgm:presLayoutVars>
      </dgm:prSet>
      <dgm:spPr/>
    </dgm:pt>
    <dgm:pt modelId="{3DF030A6-74B7-4AA0-93EC-501485FE0857}" type="pres">
      <dgm:prSet presAssocID="{E113ACB7-C9B3-45E7-A800-8C29298591F5}" presName="thickLine" presStyleLbl="alignNode1" presStyleIdx="0" presStyleCnt="3"/>
      <dgm:spPr/>
    </dgm:pt>
    <dgm:pt modelId="{936FD9E7-18B7-4109-B471-E41DDFA1E729}" type="pres">
      <dgm:prSet presAssocID="{E113ACB7-C9B3-45E7-A800-8C29298591F5}" presName="horz1" presStyleCnt="0"/>
      <dgm:spPr/>
    </dgm:pt>
    <dgm:pt modelId="{6C2F5DCB-9889-4A20-B10D-E30F679C24BE}" type="pres">
      <dgm:prSet presAssocID="{E113ACB7-C9B3-45E7-A800-8C29298591F5}" presName="tx1" presStyleLbl="revTx" presStyleIdx="0" presStyleCnt="6"/>
      <dgm:spPr/>
    </dgm:pt>
    <dgm:pt modelId="{4A83EEBB-9D68-4F82-A2DA-D8E952AB4C20}" type="pres">
      <dgm:prSet presAssocID="{E113ACB7-C9B3-45E7-A800-8C29298591F5}" presName="vert1" presStyleCnt="0"/>
      <dgm:spPr/>
    </dgm:pt>
    <dgm:pt modelId="{059985CC-8B91-4DF7-BBE8-603F55D85E5B}" type="pres">
      <dgm:prSet presAssocID="{7AA65FDC-DDC9-40A4-92F8-134D92F61A38}" presName="vertSpace2a" presStyleCnt="0"/>
      <dgm:spPr/>
    </dgm:pt>
    <dgm:pt modelId="{6DD4DDF7-6641-4263-9E4A-654097E0F168}" type="pres">
      <dgm:prSet presAssocID="{7AA65FDC-DDC9-40A4-92F8-134D92F61A38}" presName="horz2" presStyleCnt="0"/>
      <dgm:spPr/>
    </dgm:pt>
    <dgm:pt modelId="{EC644F7C-0836-4FA7-BED7-03C961AB1782}" type="pres">
      <dgm:prSet presAssocID="{7AA65FDC-DDC9-40A4-92F8-134D92F61A38}" presName="horzSpace2" presStyleCnt="0"/>
      <dgm:spPr/>
    </dgm:pt>
    <dgm:pt modelId="{3D444408-7CB3-4C46-8B33-F39C4EDA8828}" type="pres">
      <dgm:prSet presAssocID="{7AA65FDC-DDC9-40A4-92F8-134D92F61A38}" presName="tx2" presStyleLbl="revTx" presStyleIdx="1" presStyleCnt="6"/>
      <dgm:spPr/>
    </dgm:pt>
    <dgm:pt modelId="{0CDA5511-F81D-4DDE-A781-8459EA652E6D}" type="pres">
      <dgm:prSet presAssocID="{7AA65FDC-DDC9-40A4-92F8-134D92F61A38}" presName="vert2" presStyleCnt="0"/>
      <dgm:spPr/>
    </dgm:pt>
    <dgm:pt modelId="{C30EA586-0A9C-4E58-B31C-30B89C0E3EA8}" type="pres">
      <dgm:prSet presAssocID="{7AA65FDC-DDC9-40A4-92F8-134D92F61A38}" presName="thinLine2b" presStyleLbl="callout" presStyleIdx="0" presStyleCnt="3"/>
      <dgm:spPr/>
    </dgm:pt>
    <dgm:pt modelId="{F7B8A750-0709-4ED3-AF96-3DDF438C9991}" type="pres">
      <dgm:prSet presAssocID="{7AA65FDC-DDC9-40A4-92F8-134D92F61A38}" presName="vertSpace2b" presStyleCnt="0"/>
      <dgm:spPr/>
    </dgm:pt>
    <dgm:pt modelId="{D3FB2768-FA6B-4D60-9700-0B3D4EAF9094}" type="pres">
      <dgm:prSet presAssocID="{D30FC7FE-8C63-4534-90E2-9B00F47D33BE}" presName="thickLine" presStyleLbl="alignNode1" presStyleIdx="1" presStyleCnt="3"/>
      <dgm:spPr/>
    </dgm:pt>
    <dgm:pt modelId="{DD3C4D43-34D3-42CF-8597-F72B835F68F1}" type="pres">
      <dgm:prSet presAssocID="{D30FC7FE-8C63-4534-90E2-9B00F47D33BE}" presName="horz1" presStyleCnt="0"/>
      <dgm:spPr/>
    </dgm:pt>
    <dgm:pt modelId="{52DF5F5D-2B35-44EF-BD41-3B2A117A6259}" type="pres">
      <dgm:prSet presAssocID="{D30FC7FE-8C63-4534-90E2-9B00F47D33BE}" presName="tx1" presStyleLbl="revTx" presStyleIdx="2" presStyleCnt="6"/>
      <dgm:spPr/>
    </dgm:pt>
    <dgm:pt modelId="{1B63406F-2151-4EBD-87D6-5545B21458B2}" type="pres">
      <dgm:prSet presAssocID="{D30FC7FE-8C63-4534-90E2-9B00F47D33BE}" presName="vert1" presStyleCnt="0"/>
      <dgm:spPr/>
    </dgm:pt>
    <dgm:pt modelId="{B485DBFA-8316-470D-99DD-2CD4B33DF847}" type="pres">
      <dgm:prSet presAssocID="{CD049A70-BF78-4E7B-A51B-96CEA8D464DF}" presName="vertSpace2a" presStyleCnt="0"/>
      <dgm:spPr/>
    </dgm:pt>
    <dgm:pt modelId="{764979D7-893B-4898-A311-F7F79272AA92}" type="pres">
      <dgm:prSet presAssocID="{CD049A70-BF78-4E7B-A51B-96CEA8D464DF}" presName="horz2" presStyleCnt="0"/>
      <dgm:spPr/>
    </dgm:pt>
    <dgm:pt modelId="{052E44DC-B9EC-4C00-B118-6528949425F3}" type="pres">
      <dgm:prSet presAssocID="{CD049A70-BF78-4E7B-A51B-96CEA8D464DF}" presName="horzSpace2" presStyleCnt="0"/>
      <dgm:spPr/>
    </dgm:pt>
    <dgm:pt modelId="{C38ACE61-BB02-4068-A344-3AE2271B3E33}" type="pres">
      <dgm:prSet presAssocID="{CD049A70-BF78-4E7B-A51B-96CEA8D464DF}" presName="tx2" presStyleLbl="revTx" presStyleIdx="3" presStyleCnt="6"/>
      <dgm:spPr/>
    </dgm:pt>
    <dgm:pt modelId="{6D16FD2C-0192-4BD7-B3DF-459D13F7C594}" type="pres">
      <dgm:prSet presAssocID="{CD049A70-BF78-4E7B-A51B-96CEA8D464DF}" presName="vert2" presStyleCnt="0"/>
      <dgm:spPr/>
    </dgm:pt>
    <dgm:pt modelId="{4283D48A-2C1C-45A6-BA29-A5B358596969}" type="pres">
      <dgm:prSet presAssocID="{CD049A70-BF78-4E7B-A51B-96CEA8D464DF}" presName="thinLine2b" presStyleLbl="callout" presStyleIdx="1" presStyleCnt="3"/>
      <dgm:spPr/>
    </dgm:pt>
    <dgm:pt modelId="{D6762FCC-5DA8-40A6-A139-11C95C062C20}" type="pres">
      <dgm:prSet presAssocID="{CD049A70-BF78-4E7B-A51B-96CEA8D464DF}" presName="vertSpace2b" presStyleCnt="0"/>
      <dgm:spPr/>
    </dgm:pt>
    <dgm:pt modelId="{E99DF469-CF59-49DD-90C3-984910829CF4}" type="pres">
      <dgm:prSet presAssocID="{57299D4F-47B4-49C8-A8FA-B128F2A5180C}" presName="thickLine" presStyleLbl="alignNode1" presStyleIdx="2" presStyleCnt="3"/>
      <dgm:spPr/>
    </dgm:pt>
    <dgm:pt modelId="{3420D12B-66ED-4F57-850B-E0A546215FB7}" type="pres">
      <dgm:prSet presAssocID="{57299D4F-47B4-49C8-A8FA-B128F2A5180C}" presName="horz1" presStyleCnt="0"/>
      <dgm:spPr/>
    </dgm:pt>
    <dgm:pt modelId="{2E399B6C-0A71-4185-8FDC-14CA1E2E07E7}" type="pres">
      <dgm:prSet presAssocID="{57299D4F-47B4-49C8-A8FA-B128F2A5180C}" presName="tx1" presStyleLbl="revTx" presStyleIdx="4" presStyleCnt="6"/>
      <dgm:spPr/>
    </dgm:pt>
    <dgm:pt modelId="{A08BA7DF-371D-4A51-B2E6-80A47A9AD86D}" type="pres">
      <dgm:prSet presAssocID="{57299D4F-47B4-49C8-A8FA-B128F2A5180C}" presName="vert1" presStyleCnt="0"/>
      <dgm:spPr/>
    </dgm:pt>
    <dgm:pt modelId="{578FACD9-0F5F-4EF4-B1E2-35C8254138CD}" type="pres">
      <dgm:prSet presAssocID="{B73267EE-598D-4841-882A-79E4E6874031}" presName="vertSpace2a" presStyleCnt="0"/>
      <dgm:spPr/>
    </dgm:pt>
    <dgm:pt modelId="{9312FC9A-EFF6-4038-B7FB-CD8AA0C0C265}" type="pres">
      <dgm:prSet presAssocID="{B73267EE-598D-4841-882A-79E4E6874031}" presName="horz2" presStyleCnt="0"/>
      <dgm:spPr/>
    </dgm:pt>
    <dgm:pt modelId="{43DE9181-FE39-4831-A7B6-AEC03AF9F3A7}" type="pres">
      <dgm:prSet presAssocID="{B73267EE-598D-4841-882A-79E4E6874031}" presName="horzSpace2" presStyleCnt="0"/>
      <dgm:spPr/>
    </dgm:pt>
    <dgm:pt modelId="{088B60AF-F3E6-44E4-8319-552A3D76D0B2}" type="pres">
      <dgm:prSet presAssocID="{B73267EE-598D-4841-882A-79E4E6874031}" presName="tx2" presStyleLbl="revTx" presStyleIdx="5" presStyleCnt="6"/>
      <dgm:spPr/>
    </dgm:pt>
    <dgm:pt modelId="{BE71178A-6A1E-459E-A070-E02B4D12F380}" type="pres">
      <dgm:prSet presAssocID="{B73267EE-598D-4841-882A-79E4E6874031}" presName="vert2" presStyleCnt="0"/>
      <dgm:spPr/>
    </dgm:pt>
    <dgm:pt modelId="{59754481-472E-45F1-A333-6DAE24757DAA}" type="pres">
      <dgm:prSet presAssocID="{B73267EE-598D-4841-882A-79E4E6874031}" presName="thinLine2b" presStyleLbl="callout" presStyleIdx="2" presStyleCnt="3"/>
      <dgm:spPr/>
    </dgm:pt>
    <dgm:pt modelId="{2C1F3F2B-3A50-4193-A788-D49F6C6B2B50}" type="pres">
      <dgm:prSet presAssocID="{B73267EE-598D-4841-882A-79E4E6874031}" presName="vertSpace2b" presStyleCnt="0"/>
      <dgm:spPr/>
    </dgm:pt>
  </dgm:ptLst>
  <dgm:cxnLst>
    <dgm:cxn modelId="{DEB5BE2C-F76C-4EB3-8529-05016622158E}" srcId="{572456C3-D675-4F98-A5B6-A747769E9C47}" destId="{D30FC7FE-8C63-4534-90E2-9B00F47D33BE}" srcOrd="1" destOrd="0" parTransId="{1BCCD544-A138-48F5-9FDA-A85C681BDD25}" sibTransId="{57E75B37-3655-4AEB-B37E-BB9A5FBA089A}"/>
    <dgm:cxn modelId="{8B9EC930-3E33-441E-8337-20BA4C2DDCF8}" type="presOf" srcId="{7AA65FDC-DDC9-40A4-92F8-134D92F61A38}" destId="{3D444408-7CB3-4C46-8B33-F39C4EDA8828}" srcOrd="0" destOrd="0" presId="urn:microsoft.com/office/officeart/2008/layout/LinedList"/>
    <dgm:cxn modelId="{42DA8E5B-CB51-44F9-8725-D426E00C1DFE}" type="presOf" srcId="{E113ACB7-C9B3-45E7-A800-8C29298591F5}" destId="{6C2F5DCB-9889-4A20-B10D-E30F679C24BE}" srcOrd="0" destOrd="0" presId="urn:microsoft.com/office/officeart/2008/layout/LinedList"/>
    <dgm:cxn modelId="{3563E75B-40FB-4A28-AE63-EA2B00375E02}" type="presOf" srcId="{CD049A70-BF78-4E7B-A51B-96CEA8D464DF}" destId="{C38ACE61-BB02-4068-A344-3AE2271B3E33}" srcOrd="0" destOrd="0" presId="urn:microsoft.com/office/officeart/2008/layout/LinedList"/>
    <dgm:cxn modelId="{118EED43-2DC0-4391-804E-A6ACE6DD4B8D}" type="presOf" srcId="{B73267EE-598D-4841-882A-79E4E6874031}" destId="{088B60AF-F3E6-44E4-8319-552A3D76D0B2}" srcOrd="0" destOrd="0" presId="urn:microsoft.com/office/officeart/2008/layout/LinedList"/>
    <dgm:cxn modelId="{36FCB16C-6C7A-4ED9-B9E3-B65A0AFAA99C}" type="presOf" srcId="{57299D4F-47B4-49C8-A8FA-B128F2A5180C}" destId="{2E399B6C-0A71-4185-8FDC-14CA1E2E07E7}" srcOrd="0" destOrd="0" presId="urn:microsoft.com/office/officeart/2008/layout/LinedList"/>
    <dgm:cxn modelId="{218DE84C-1F25-4A93-A3CB-FA7E61682790}" srcId="{57299D4F-47B4-49C8-A8FA-B128F2A5180C}" destId="{B73267EE-598D-4841-882A-79E4E6874031}" srcOrd="0" destOrd="0" parTransId="{3FA31701-8D04-4508-A274-B3E38A36F4A5}" sibTransId="{0404B8D4-C214-47F6-87AE-6D0292566FCC}"/>
    <dgm:cxn modelId="{7E646B93-61AA-4D00-8A9F-1583EF9B1D3E}" srcId="{E113ACB7-C9B3-45E7-A800-8C29298591F5}" destId="{7AA65FDC-DDC9-40A4-92F8-134D92F61A38}" srcOrd="0" destOrd="0" parTransId="{36C6EF0D-C2E0-448F-8F1B-166035631DF3}" sibTransId="{8270EA33-235C-45E1-B4BA-86658A403F37}"/>
    <dgm:cxn modelId="{682A8D97-580C-4CAD-BCA8-8A834F906692}" srcId="{572456C3-D675-4F98-A5B6-A747769E9C47}" destId="{E113ACB7-C9B3-45E7-A800-8C29298591F5}" srcOrd="0" destOrd="0" parTransId="{E1AA1052-5E66-4C6B-A506-028B6D417EC8}" sibTransId="{3958AF8B-B142-4EF5-ACD0-A0B7A837EBED}"/>
    <dgm:cxn modelId="{0C3AE59A-47A1-4948-B1C2-963E3960244C}" type="presOf" srcId="{D30FC7FE-8C63-4534-90E2-9B00F47D33BE}" destId="{52DF5F5D-2B35-44EF-BD41-3B2A117A6259}" srcOrd="0" destOrd="0" presId="urn:microsoft.com/office/officeart/2008/layout/LinedList"/>
    <dgm:cxn modelId="{4750F3BB-4B12-4A32-AF34-8DEC603E372E}" srcId="{572456C3-D675-4F98-A5B6-A747769E9C47}" destId="{57299D4F-47B4-49C8-A8FA-B128F2A5180C}" srcOrd="2" destOrd="0" parTransId="{F8871B78-E5D3-4D75-870E-03531800B0EA}" sibTransId="{2552A620-ED57-4BB3-A342-3891E9E5DB2F}"/>
    <dgm:cxn modelId="{721F75E2-34A4-4B8A-84AD-8BA912D8CFE4}" type="presOf" srcId="{572456C3-D675-4F98-A5B6-A747769E9C47}" destId="{9DCD59C6-9678-40A5-956F-5221220A7874}" srcOrd="0" destOrd="0" presId="urn:microsoft.com/office/officeart/2008/layout/LinedList"/>
    <dgm:cxn modelId="{70B82FF4-0FCB-409B-9FCD-83614B9EA27B}" srcId="{D30FC7FE-8C63-4534-90E2-9B00F47D33BE}" destId="{CD049A70-BF78-4E7B-A51B-96CEA8D464DF}" srcOrd="0" destOrd="0" parTransId="{32AB44EA-EA3F-4DE4-ABE4-512946E5849E}" sibTransId="{7D769EFF-8C3F-41A0-9089-F18FED8693FC}"/>
    <dgm:cxn modelId="{42290318-D68C-4202-89E7-7C9C747EBE88}" type="presParOf" srcId="{9DCD59C6-9678-40A5-956F-5221220A7874}" destId="{3DF030A6-74B7-4AA0-93EC-501485FE0857}" srcOrd="0" destOrd="0" presId="urn:microsoft.com/office/officeart/2008/layout/LinedList"/>
    <dgm:cxn modelId="{058257F5-4C7A-4ACE-AC27-F2ED5649A9A2}" type="presParOf" srcId="{9DCD59C6-9678-40A5-956F-5221220A7874}" destId="{936FD9E7-18B7-4109-B471-E41DDFA1E729}" srcOrd="1" destOrd="0" presId="urn:microsoft.com/office/officeart/2008/layout/LinedList"/>
    <dgm:cxn modelId="{E401E53F-E16F-4F6D-8C3B-FE6F607F754C}" type="presParOf" srcId="{936FD9E7-18B7-4109-B471-E41DDFA1E729}" destId="{6C2F5DCB-9889-4A20-B10D-E30F679C24BE}" srcOrd="0" destOrd="0" presId="urn:microsoft.com/office/officeart/2008/layout/LinedList"/>
    <dgm:cxn modelId="{0FE533FB-DFA3-421B-BEB8-F40687F8AF09}" type="presParOf" srcId="{936FD9E7-18B7-4109-B471-E41DDFA1E729}" destId="{4A83EEBB-9D68-4F82-A2DA-D8E952AB4C20}" srcOrd="1" destOrd="0" presId="urn:microsoft.com/office/officeart/2008/layout/LinedList"/>
    <dgm:cxn modelId="{40093851-FB9B-464A-9E62-5DBB75C1175E}" type="presParOf" srcId="{4A83EEBB-9D68-4F82-A2DA-D8E952AB4C20}" destId="{059985CC-8B91-4DF7-BBE8-603F55D85E5B}" srcOrd="0" destOrd="0" presId="urn:microsoft.com/office/officeart/2008/layout/LinedList"/>
    <dgm:cxn modelId="{09300CB8-3E8A-4772-B135-EAC0B790D93F}" type="presParOf" srcId="{4A83EEBB-9D68-4F82-A2DA-D8E952AB4C20}" destId="{6DD4DDF7-6641-4263-9E4A-654097E0F168}" srcOrd="1" destOrd="0" presId="urn:microsoft.com/office/officeart/2008/layout/LinedList"/>
    <dgm:cxn modelId="{BC7F5363-4523-4552-A3E1-667416501589}" type="presParOf" srcId="{6DD4DDF7-6641-4263-9E4A-654097E0F168}" destId="{EC644F7C-0836-4FA7-BED7-03C961AB1782}" srcOrd="0" destOrd="0" presId="urn:microsoft.com/office/officeart/2008/layout/LinedList"/>
    <dgm:cxn modelId="{4C3E0075-9E89-467E-9EEE-98EDF72FA36E}" type="presParOf" srcId="{6DD4DDF7-6641-4263-9E4A-654097E0F168}" destId="{3D444408-7CB3-4C46-8B33-F39C4EDA8828}" srcOrd="1" destOrd="0" presId="urn:microsoft.com/office/officeart/2008/layout/LinedList"/>
    <dgm:cxn modelId="{252CBC12-3F9E-4449-B7E8-0A8440EA9DB4}" type="presParOf" srcId="{6DD4DDF7-6641-4263-9E4A-654097E0F168}" destId="{0CDA5511-F81D-4DDE-A781-8459EA652E6D}" srcOrd="2" destOrd="0" presId="urn:microsoft.com/office/officeart/2008/layout/LinedList"/>
    <dgm:cxn modelId="{44FCA6F7-CB95-4956-8803-5FBFA1ACD0FD}" type="presParOf" srcId="{4A83EEBB-9D68-4F82-A2DA-D8E952AB4C20}" destId="{C30EA586-0A9C-4E58-B31C-30B89C0E3EA8}" srcOrd="2" destOrd="0" presId="urn:microsoft.com/office/officeart/2008/layout/LinedList"/>
    <dgm:cxn modelId="{10762D18-80F0-434F-BF7D-62DE1A170731}" type="presParOf" srcId="{4A83EEBB-9D68-4F82-A2DA-D8E952AB4C20}" destId="{F7B8A750-0709-4ED3-AF96-3DDF438C9991}" srcOrd="3" destOrd="0" presId="urn:microsoft.com/office/officeart/2008/layout/LinedList"/>
    <dgm:cxn modelId="{AFEA14B6-C13D-4102-B5D5-5468153B995E}" type="presParOf" srcId="{9DCD59C6-9678-40A5-956F-5221220A7874}" destId="{D3FB2768-FA6B-4D60-9700-0B3D4EAF9094}" srcOrd="2" destOrd="0" presId="urn:microsoft.com/office/officeart/2008/layout/LinedList"/>
    <dgm:cxn modelId="{2EFDB0D8-FD97-4C8D-A7A8-960DF86996DC}" type="presParOf" srcId="{9DCD59C6-9678-40A5-956F-5221220A7874}" destId="{DD3C4D43-34D3-42CF-8597-F72B835F68F1}" srcOrd="3" destOrd="0" presId="urn:microsoft.com/office/officeart/2008/layout/LinedList"/>
    <dgm:cxn modelId="{8DFCFC56-C032-4413-B25D-C332A1B85FAD}" type="presParOf" srcId="{DD3C4D43-34D3-42CF-8597-F72B835F68F1}" destId="{52DF5F5D-2B35-44EF-BD41-3B2A117A6259}" srcOrd="0" destOrd="0" presId="urn:microsoft.com/office/officeart/2008/layout/LinedList"/>
    <dgm:cxn modelId="{6484C394-E696-4016-BFF8-23DF134273A8}" type="presParOf" srcId="{DD3C4D43-34D3-42CF-8597-F72B835F68F1}" destId="{1B63406F-2151-4EBD-87D6-5545B21458B2}" srcOrd="1" destOrd="0" presId="urn:microsoft.com/office/officeart/2008/layout/LinedList"/>
    <dgm:cxn modelId="{BD9AD3E5-6F1D-4A18-BEFF-E753DFC19562}" type="presParOf" srcId="{1B63406F-2151-4EBD-87D6-5545B21458B2}" destId="{B485DBFA-8316-470D-99DD-2CD4B33DF847}" srcOrd="0" destOrd="0" presId="urn:microsoft.com/office/officeart/2008/layout/LinedList"/>
    <dgm:cxn modelId="{653FF7ED-9685-4DC6-A565-419F7162D1FB}" type="presParOf" srcId="{1B63406F-2151-4EBD-87D6-5545B21458B2}" destId="{764979D7-893B-4898-A311-F7F79272AA92}" srcOrd="1" destOrd="0" presId="urn:microsoft.com/office/officeart/2008/layout/LinedList"/>
    <dgm:cxn modelId="{0469290C-EB12-4729-AFF7-0FD89D1BE26B}" type="presParOf" srcId="{764979D7-893B-4898-A311-F7F79272AA92}" destId="{052E44DC-B9EC-4C00-B118-6528949425F3}" srcOrd="0" destOrd="0" presId="urn:microsoft.com/office/officeart/2008/layout/LinedList"/>
    <dgm:cxn modelId="{C5083003-279D-46E3-9D0B-CF9D5C89129D}" type="presParOf" srcId="{764979D7-893B-4898-A311-F7F79272AA92}" destId="{C38ACE61-BB02-4068-A344-3AE2271B3E33}" srcOrd="1" destOrd="0" presId="urn:microsoft.com/office/officeart/2008/layout/LinedList"/>
    <dgm:cxn modelId="{4309E08C-8200-493B-A88A-31E88E6EB7F0}" type="presParOf" srcId="{764979D7-893B-4898-A311-F7F79272AA92}" destId="{6D16FD2C-0192-4BD7-B3DF-459D13F7C594}" srcOrd="2" destOrd="0" presId="urn:microsoft.com/office/officeart/2008/layout/LinedList"/>
    <dgm:cxn modelId="{1D838879-76B4-4221-AE3B-F0B6AA8DD6B8}" type="presParOf" srcId="{1B63406F-2151-4EBD-87D6-5545B21458B2}" destId="{4283D48A-2C1C-45A6-BA29-A5B358596969}" srcOrd="2" destOrd="0" presId="urn:microsoft.com/office/officeart/2008/layout/LinedList"/>
    <dgm:cxn modelId="{B2C0CB02-8770-46C7-BE04-53C8064D944D}" type="presParOf" srcId="{1B63406F-2151-4EBD-87D6-5545B21458B2}" destId="{D6762FCC-5DA8-40A6-A139-11C95C062C20}" srcOrd="3" destOrd="0" presId="urn:microsoft.com/office/officeart/2008/layout/LinedList"/>
    <dgm:cxn modelId="{D0B7A689-C110-480A-897A-2580899D196D}" type="presParOf" srcId="{9DCD59C6-9678-40A5-956F-5221220A7874}" destId="{E99DF469-CF59-49DD-90C3-984910829CF4}" srcOrd="4" destOrd="0" presId="urn:microsoft.com/office/officeart/2008/layout/LinedList"/>
    <dgm:cxn modelId="{BE176B14-4D25-4DD3-817F-95F08552052D}" type="presParOf" srcId="{9DCD59C6-9678-40A5-956F-5221220A7874}" destId="{3420D12B-66ED-4F57-850B-E0A546215FB7}" srcOrd="5" destOrd="0" presId="urn:microsoft.com/office/officeart/2008/layout/LinedList"/>
    <dgm:cxn modelId="{19058868-6741-43FD-9C9F-C5035E9122B8}" type="presParOf" srcId="{3420D12B-66ED-4F57-850B-E0A546215FB7}" destId="{2E399B6C-0A71-4185-8FDC-14CA1E2E07E7}" srcOrd="0" destOrd="0" presId="urn:microsoft.com/office/officeart/2008/layout/LinedList"/>
    <dgm:cxn modelId="{CA163A2C-8B15-44EF-850B-15EF5F3FD5CA}" type="presParOf" srcId="{3420D12B-66ED-4F57-850B-E0A546215FB7}" destId="{A08BA7DF-371D-4A51-B2E6-80A47A9AD86D}" srcOrd="1" destOrd="0" presId="urn:microsoft.com/office/officeart/2008/layout/LinedList"/>
    <dgm:cxn modelId="{E6F2CEBB-CA2A-42CA-97D8-112D44C4C38B}" type="presParOf" srcId="{A08BA7DF-371D-4A51-B2E6-80A47A9AD86D}" destId="{578FACD9-0F5F-4EF4-B1E2-35C8254138CD}" srcOrd="0" destOrd="0" presId="urn:microsoft.com/office/officeart/2008/layout/LinedList"/>
    <dgm:cxn modelId="{25BA3853-5941-48CF-AC14-D8256945B76A}" type="presParOf" srcId="{A08BA7DF-371D-4A51-B2E6-80A47A9AD86D}" destId="{9312FC9A-EFF6-4038-B7FB-CD8AA0C0C265}" srcOrd="1" destOrd="0" presId="urn:microsoft.com/office/officeart/2008/layout/LinedList"/>
    <dgm:cxn modelId="{EFB9BC61-5A1E-4802-B48F-3AB03BC2369D}" type="presParOf" srcId="{9312FC9A-EFF6-4038-B7FB-CD8AA0C0C265}" destId="{43DE9181-FE39-4831-A7B6-AEC03AF9F3A7}" srcOrd="0" destOrd="0" presId="urn:microsoft.com/office/officeart/2008/layout/LinedList"/>
    <dgm:cxn modelId="{71344671-0C44-4F1D-8D08-75F7C11ED7C4}" type="presParOf" srcId="{9312FC9A-EFF6-4038-B7FB-CD8AA0C0C265}" destId="{088B60AF-F3E6-44E4-8319-552A3D76D0B2}" srcOrd="1" destOrd="0" presId="urn:microsoft.com/office/officeart/2008/layout/LinedList"/>
    <dgm:cxn modelId="{836F06EA-E96C-4E85-8BA4-98E9AE0CFD8B}" type="presParOf" srcId="{9312FC9A-EFF6-4038-B7FB-CD8AA0C0C265}" destId="{BE71178A-6A1E-459E-A070-E02B4D12F380}" srcOrd="2" destOrd="0" presId="urn:microsoft.com/office/officeart/2008/layout/LinedList"/>
    <dgm:cxn modelId="{74DAFE68-D666-4B35-9E08-3214F34D77AA}" type="presParOf" srcId="{A08BA7DF-371D-4A51-B2E6-80A47A9AD86D}" destId="{59754481-472E-45F1-A333-6DAE24757DAA}" srcOrd="2" destOrd="0" presId="urn:microsoft.com/office/officeart/2008/layout/LinedList"/>
    <dgm:cxn modelId="{D0F8A344-C4C5-4905-A922-4DAC201E5DBA}" type="presParOf" srcId="{A08BA7DF-371D-4A51-B2E6-80A47A9AD86D}" destId="{2C1F3F2B-3A50-4193-A788-D49F6C6B2B50}" srcOrd="3"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2D2848-18AB-4ADA-BF17-3502DC2C39E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419"/>
        </a:p>
      </dgm:t>
    </dgm:pt>
    <dgm:pt modelId="{B6153D93-A15B-403F-B38B-01837A4F732E}">
      <dgm:prSet phldrT="[Texto]" custT="1"/>
      <dgm:spPr>
        <a:effectLst>
          <a:outerShdw blurRad="50800" dist="38100" dir="5400000" algn="t" rotWithShape="0">
            <a:prstClr val="black">
              <a:alpha val="40000"/>
            </a:prstClr>
          </a:outerShdw>
        </a:effectLst>
      </dgm:spPr>
      <dgm:t>
        <a:bodyPr/>
        <a:lstStyle/>
        <a:p>
          <a:r>
            <a:rPr lang="es-419" sz="3600" dirty="0">
              <a:latin typeface="Eras Light ITC" panose="020B0402030504020804" pitchFamily="34" charset="0"/>
            </a:rPr>
            <a:t>Encabezado de regla</a:t>
          </a:r>
        </a:p>
      </dgm:t>
    </dgm:pt>
    <dgm:pt modelId="{2FB64A35-E667-4BC7-99A7-760C89335CA1}" type="parTrans" cxnId="{01812AEA-C1A7-4D4A-8765-F73B0BDEB9F6}">
      <dgm:prSet/>
      <dgm:spPr/>
      <dgm:t>
        <a:bodyPr/>
        <a:lstStyle/>
        <a:p>
          <a:endParaRPr lang="es-419">
            <a:latin typeface="Eras Light ITC" panose="020B0402030504020804" pitchFamily="34" charset="0"/>
          </a:endParaRPr>
        </a:p>
      </dgm:t>
    </dgm:pt>
    <dgm:pt modelId="{D401A8B0-5546-4B6F-B727-88BD8396241F}" type="sibTrans" cxnId="{01812AEA-C1A7-4D4A-8765-F73B0BDEB9F6}">
      <dgm:prSet/>
      <dgm:spPr/>
      <dgm:t>
        <a:bodyPr/>
        <a:lstStyle/>
        <a:p>
          <a:endParaRPr lang="es-419">
            <a:latin typeface="Eras Light ITC" panose="020B0402030504020804" pitchFamily="34" charset="0"/>
          </a:endParaRPr>
        </a:p>
      </dgm:t>
    </dgm:pt>
    <dgm:pt modelId="{EF557D66-E2B7-4F63-A1C2-4968244F926C}">
      <dgm:prSet phldrT="[Texto]" custT="1"/>
      <dgm:spPr>
        <a:solidFill>
          <a:srgbClr val="333F50">
            <a:alpha val="50196"/>
          </a:srgbClr>
        </a:solidFill>
      </dgm:spPr>
      <dgm:t>
        <a:bodyPr/>
        <a:lstStyle/>
        <a:p>
          <a:r>
            <a:rPr lang="es-419" sz="2000" b="0" i="0" dirty="0">
              <a:latin typeface="Eras Light ITC" panose="020B0402030504020804" pitchFamily="34" charset="0"/>
            </a:rPr>
            <a:t>Especifica qué acción se debe tomar en caso de una coincidencia, el tipo de paquete (TCP, UDP, etc.), así como las direcciones IP de origen y destino y los números de puerto.</a:t>
          </a:r>
          <a:endParaRPr lang="es-419" sz="2000" dirty="0">
            <a:latin typeface="Eras Light ITC" panose="020B0402030504020804" pitchFamily="34" charset="0"/>
          </a:endParaRPr>
        </a:p>
      </dgm:t>
    </dgm:pt>
    <dgm:pt modelId="{6F452486-7816-49E2-BD40-907A78557085}" type="parTrans" cxnId="{E1AB94EF-32EB-46A4-839B-5E0945B255A8}">
      <dgm:prSet/>
      <dgm:spPr/>
      <dgm:t>
        <a:bodyPr/>
        <a:lstStyle/>
        <a:p>
          <a:endParaRPr lang="es-419">
            <a:latin typeface="Eras Light ITC" panose="020B0402030504020804" pitchFamily="34" charset="0"/>
          </a:endParaRPr>
        </a:p>
      </dgm:t>
    </dgm:pt>
    <dgm:pt modelId="{CD362AD4-285C-45BB-AEAD-BB37C6B9A8C1}" type="sibTrans" cxnId="{E1AB94EF-32EB-46A4-839B-5E0945B255A8}">
      <dgm:prSet/>
      <dgm:spPr/>
      <dgm:t>
        <a:bodyPr/>
        <a:lstStyle/>
        <a:p>
          <a:endParaRPr lang="es-419">
            <a:latin typeface="Eras Light ITC" panose="020B0402030504020804" pitchFamily="34" charset="0"/>
          </a:endParaRPr>
        </a:p>
      </dgm:t>
    </dgm:pt>
    <dgm:pt modelId="{55D6C697-55B9-48E9-B2E5-CD7731A03455}">
      <dgm:prSet phldrT="[Texto]" custT="1"/>
      <dgm:spPr>
        <a:effectLst>
          <a:outerShdw blurRad="50800" dist="38100" dir="2700000" algn="tl" rotWithShape="0">
            <a:prstClr val="black">
              <a:alpha val="40000"/>
            </a:prstClr>
          </a:outerShdw>
        </a:effectLst>
      </dgm:spPr>
      <dgm:t>
        <a:bodyPr/>
        <a:lstStyle/>
        <a:p>
          <a:r>
            <a:rPr lang="es-419" sz="3600" dirty="0">
              <a:latin typeface="Eras Light ITC" panose="020B0402030504020804" pitchFamily="34" charset="0"/>
            </a:rPr>
            <a:t>Opciones de regla</a:t>
          </a:r>
        </a:p>
      </dgm:t>
    </dgm:pt>
    <dgm:pt modelId="{6060A04E-0E57-492F-A972-F8086474F05D}" type="parTrans" cxnId="{6CDB4661-73E9-4D8A-87DA-49B7D71AE5B9}">
      <dgm:prSet/>
      <dgm:spPr/>
      <dgm:t>
        <a:bodyPr/>
        <a:lstStyle/>
        <a:p>
          <a:endParaRPr lang="es-419">
            <a:latin typeface="Eras Light ITC" panose="020B0402030504020804" pitchFamily="34" charset="0"/>
          </a:endParaRPr>
        </a:p>
      </dgm:t>
    </dgm:pt>
    <dgm:pt modelId="{1C4B5F40-ABA2-40C4-A3CA-08CE3B027BE7}" type="sibTrans" cxnId="{6CDB4661-73E9-4D8A-87DA-49B7D71AE5B9}">
      <dgm:prSet/>
      <dgm:spPr/>
      <dgm:t>
        <a:bodyPr/>
        <a:lstStyle/>
        <a:p>
          <a:endParaRPr lang="es-419">
            <a:latin typeface="Eras Light ITC" panose="020B0402030504020804" pitchFamily="34" charset="0"/>
          </a:endParaRPr>
        </a:p>
      </dgm:t>
    </dgm:pt>
    <dgm:pt modelId="{A71D4FA2-9BFF-4B3B-BC26-BAB76AC459C9}">
      <dgm:prSet phldrT="[Texto]" custT="1"/>
      <dgm:spPr>
        <a:solidFill>
          <a:srgbClr val="333F50">
            <a:alpha val="50196"/>
          </a:srgbClr>
        </a:solidFill>
      </dgm:spPr>
      <dgm:t>
        <a:bodyPr/>
        <a:lstStyle/>
        <a:p>
          <a:r>
            <a:rPr lang="es-419" sz="2000" b="0" i="0" dirty="0">
              <a:latin typeface="Eras Light ITC" panose="020B0402030504020804" pitchFamily="34" charset="0"/>
            </a:rPr>
            <a:t>Especifica el contenido que marca los paquetes como una coincidencia.</a:t>
          </a:r>
          <a:endParaRPr lang="es-419" sz="2000" dirty="0">
            <a:latin typeface="Eras Light ITC" panose="020B0402030504020804" pitchFamily="34" charset="0"/>
          </a:endParaRPr>
        </a:p>
      </dgm:t>
    </dgm:pt>
    <dgm:pt modelId="{E3CCFDBA-FCD6-44D4-B5F3-DDD1A21C6B14}" type="parTrans" cxnId="{AE5DD043-F9B2-4108-9A8E-74E6E75F12DE}">
      <dgm:prSet/>
      <dgm:spPr/>
      <dgm:t>
        <a:bodyPr/>
        <a:lstStyle/>
        <a:p>
          <a:endParaRPr lang="es-419">
            <a:latin typeface="Eras Light ITC" panose="020B0402030504020804" pitchFamily="34" charset="0"/>
          </a:endParaRPr>
        </a:p>
      </dgm:t>
    </dgm:pt>
    <dgm:pt modelId="{D66479E8-900F-42CE-AD13-7E218ED2A580}" type="sibTrans" cxnId="{AE5DD043-F9B2-4108-9A8E-74E6E75F12DE}">
      <dgm:prSet/>
      <dgm:spPr/>
      <dgm:t>
        <a:bodyPr/>
        <a:lstStyle/>
        <a:p>
          <a:endParaRPr lang="es-419">
            <a:latin typeface="Eras Light ITC" panose="020B0402030504020804" pitchFamily="34" charset="0"/>
          </a:endParaRPr>
        </a:p>
      </dgm:t>
    </dgm:pt>
    <dgm:pt modelId="{ABF7AAEE-D06F-4300-A15A-6BC0F2FB4CF9}" type="pres">
      <dgm:prSet presAssocID="{E52D2848-18AB-4ADA-BF17-3502DC2C39EB}" presName="linear" presStyleCnt="0">
        <dgm:presLayoutVars>
          <dgm:animLvl val="lvl"/>
          <dgm:resizeHandles val="exact"/>
        </dgm:presLayoutVars>
      </dgm:prSet>
      <dgm:spPr/>
    </dgm:pt>
    <dgm:pt modelId="{8E97F05E-A300-4B2E-821B-E652387525F0}" type="pres">
      <dgm:prSet presAssocID="{B6153D93-A15B-403F-B38B-01837A4F732E}" presName="parentText" presStyleLbl="node1" presStyleIdx="0" presStyleCnt="2" custScaleY="66106" custLinFactNeighborY="-11796">
        <dgm:presLayoutVars>
          <dgm:chMax val="0"/>
          <dgm:bulletEnabled val="1"/>
        </dgm:presLayoutVars>
      </dgm:prSet>
      <dgm:spPr/>
    </dgm:pt>
    <dgm:pt modelId="{EE5C0B3E-ED7C-44E4-A342-A69E9EB65119}" type="pres">
      <dgm:prSet presAssocID="{B6153D93-A15B-403F-B38B-01837A4F732E}" presName="childText" presStyleLbl="revTx" presStyleIdx="0" presStyleCnt="2" custScaleY="100898" custLinFactNeighborX="0" custLinFactNeighborY="-12672">
        <dgm:presLayoutVars>
          <dgm:bulletEnabled val="1"/>
        </dgm:presLayoutVars>
      </dgm:prSet>
      <dgm:spPr>
        <a:prstGeom prst="round2DiagRect">
          <a:avLst/>
        </a:prstGeom>
      </dgm:spPr>
    </dgm:pt>
    <dgm:pt modelId="{F62E441B-6A56-4AFB-AB6C-7DEE36D7978E}" type="pres">
      <dgm:prSet presAssocID="{55D6C697-55B9-48E9-B2E5-CD7731A03455}" presName="parentText" presStyleLbl="node1" presStyleIdx="1" presStyleCnt="2" custScaleY="65985" custLinFactNeighborY="14528">
        <dgm:presLayoutVars>
          <dgm:chMax val="0"/>
          <dgm:bulletEnabled val="1"/>
        </dgm:presLayoutVars>
      </dgm:prSet>
      <dgm:spPr/>
    </dgm:pt>
    <dgm:pt modelId="{ADAC6FAA-4409-423A-A7C0-EEBD3F99B5E5}" type="pres">
      <dgm:prSet presAssocID="{55D6C697-55B9-48E9-B2E5-CD7731A03455}" presName="childText" presStyleLbl="revTx" presStyleIdx="1" presStyleCnt="2" custScaleY="133961" custLinFactNeighborY="12121">
        <dgm:presLayoutVars>
          <dgm:bulletEnabled val="1"/>
        </dgm:presLayoutVars>
      </dgm:prSet>
      <dgm:spPr>
        <a:prstGeom prst="round2DiagRect">
          <a:avLst/>
        </a:prstGeom>
      </dgm:spPr>
    </dgm:pt>
  </dgm:ptLst>
  <dgm:cxnLst>
    <dgm:cxn modelId="{6EA4D825-6ABE-44A5-8508-0FAC3AF0F0C6}" type="presOf" srcId="{E52D2848-18AB-4ADA-BF17-3502DC2C39EB}" destId="{ABF7AAEE-D06F-4300-A15A-6BC0F2FB4CF9}" srcOrd="0" destOrd="0" presId="urn:microsoft.com/office/officeart/2005/8/layout/vList2"/>
    <dgm:cxn modelId="{6CDB4661-73E9-4D8A-87DA-49B7D71AE5B9}" srcId="{E52D2848-18AB-4ADA-BF17-3502DC2C39EB}" destId="{55D6C697-55B9-48E9-B2E5-CD7731A03455}" srcOrd="1" destOrd="0" parTransId="{6060A04E-0E57-492F-A972-F8086474F05D}" sibTransId="{1C4B5F40-ABA2-40C4-A3CA-08CE3B027BE7}"/>
    <dgm:cxn modelId="{AE5DD043-F9B2-4108-9A8E-74E6E75F12DE}" srcId="{55D6C697-55B9-48E9-B2E5-CD7731A03455}" destId="{A71D4FA2-9BFF-4B3B-BC26-BAB76AC459C9}" srcOrd="0" destOrd="0" parTransId="{E3CCFDBA-FCD6-44D4-B5F3-DDD1A21C6B14}" sibTransId="{D66479E8-900F-42CE-AD13-7E218ED2A580}"/>
    <dgm:cxn modelId="{1682DD48-12E4-45CD-9A82-433BEC7C863A}" type="presOf" srcId="{B6153D93-A15B-403F-B38B-01837A4F732E}" destId="{8E97F05E-A300-4B2E-821B-E652387525F0}" srcOrd="0" destOrd="0" presId="urn:microsoft.com/office/officeart/2005/8/layout/vList2"/>
    <dgm:cxn modelId="{F46A1049-F58D-4DB7-9B60-6AF8094233B7}" type="presOf" srcId="{EF557D66-E2B7-4F63-A1C2-4968244F926C}" destId="{EE5C0B3E-ED7C-44E4-A342-A69E9EB65119}" srcOrd="0" destOrd="0" presId="urn:microsoft.com/office/officeart/2005/8/layout/vList2"/>
    <dgm:cxn modelId="{80D80D79-980E-4B78-97CB-147176D4827B}" type="presOf" srcId="{A71D4FA2-9BFF-4B3B-BC26-BAB76AC459C9}" destId="{ADAC6FAA-4409-423A-A7C0-EEBD3F99B5E5}" srcOrd="0" destOrd="0" presId="urn:microsoft.com/office/officeart/2005/8/layout/vList2"/>
    <dgm:cxn modelId="{01812AEA-C1A7-4D4A-8765-F73B0BDEB9F6}" srcId="{E52D2848-18AB-4ADA-BF17-3502DC2C39EB}" destId="{B6153D93-A15B-403F-B38B-01837A4F732E}" srcOrd="0" destOrd="0" parTransId="{2FB64A35-E667-4BC7-99A7-760C89335CA1}" sibTransId="{D401A8B0-5546-4B6F-B727-88BD8396241F}"/>
    <dgm:cxn modelId="{E1AB94EF-32EB-46A4-839B-5E0945B255A8}" srcId="{B6153D93-A15B-403F-B38B-01837A4F732E}" destId="{EF557D66-E2B7-4F63-A1C2-4968244F926C}" srcOrd="0" destOrd="0" parTransId="{6F452486-7816-49E2-BD40-907A78557085}" sibTransId="{CD362AD4-285C-45BB-AEAD-BB37C6B9A8C1}"/>
    <dgm:cxn modelId="{C8BACDFC-D8D9-4F78-B126-9C7BC0ABD144}" type="presOf" srcId="{55D6C697-55B9-48E9-B2E5-CD7731A03455}" destId="{F62E441B-6A56-4AFB-AB6C-7DEE36D7978E}" srcOrd="0" destOrd="0" presId="urn:microsoft.com/office/officeart/2005/8/layout/vList2"/>
    <dgm:cxn modelId="{A338CB9C-4A96-4D68-A150-AEDC232C2FFF}" type="presParOf" srcId="{ABF7AAEE-D06F-4300-A15A-6BC0F2FB4CF9}" destId="{8E97F05E-A300-4B2E-821B-E652387525F0}" srcOrd="0" destOrd="0" presId="urn:microsoft.com/office/officeart/2005/8/layout/vList2"/>
    <dgm:cxn modelId="{9D4D2549-8A76-4898-98D8-372B5A90B7FA}" type="presParOf" srcId="{ABF7AAEE-D06F-4300-A15A-6BC0F2FB4CF9}" destId="{EE5C0B3E-ED7C-44E4-A342-A69E9EB65119}" srcOrd="1" destOrd="0" presId="urn:microsoft.com/office/officeart/2005/8/layout/vList2"/>
    <dgm:cxn modelId="{A84D1B85-297C-4747-8D13-5936588745BD}" type="presParOf" srcId="{ABF7AAEE-D06F-4300-A15A-6BC0F2FB4CF9}" destId="{F62E441B-6A56-4AFB-AB6C-7DEE36D7978E}" srcOrd="2" destOrd="0" presId="urn:microsoft.com/office/officeart/2005/8/layout/vList2"/>
    <dgm:cxn modelId="{F37FEE04-1A16-4EF3-883C-A25EC73B0788}" type="presParOf" srcId="{ABF7AAEE-D06F-4300-A15A-6BC0F2FB4CF9}" destId="{ADAC6FAA-4409-423A-A7C0-EEBD3F99B5E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9BA6BE-80CE-4236-B7A4-D0A1BF8048BB}" type="doc">
      <dgm:prSet loTypeId="urn:microsoft.com/office/officeart/2005/8/layout/hChevron3" loCatId="process" qsTypeId="urn:microsoft.com/office/officeart/2005/8/quickstyle/simple1" qsCatId="simple" csTypeId="urn:microsoft.com/office/officeart/2005/8/colors/accent4_4" csCatId="accent4" phldr="1"/>
      <dgm:spPr/>
      <dgm:t>
        <a:bodyPr/>
        <a:lstStyle/>
        <a:p>
          <a:endParaRPr lang="es-419"/>
        </a:p>
      </dgm:t>
    </dgm:pt>
    <dgm:pt modelId="{40FE915E-CFAD-4EC7-9A01-6C0198D0775E}">
      <dgm:prSet phldrT="[Texto]" custT="1"/>
      <dgm:spPr>
        <a:solidFill>
          <a:srgbClr val="E25879"/>
        </a:solidFill>
      </dgm:spPr>
      <dgm:t>
        <a:bodyPr/>
        <a:lstStyle/>
        <a:p>
          <a:r>
            <a:rPr lang="es-419" sz="2400" b="1" dirty="0">
              <a:solidFill>
                <a:srgbClr val="7A1440"/>
              </a:solidFill>
              <a:latin typeface="Eras Light ITC" panose="020B0402030504020804" pitchFamily="34" charset="0"/>
            </a:rPr>
            <a:t>Rastreo de paquetes</a:t>
          </a:r>
        </a:p>
      </dgm:t>
    </dgm:pt>
    <dgm:pt modelId="{088A10AE-DF95-41DF-82C3-309AC45C7EC4}" type="parTrans" cxnId="{F0BF9D39-21CE-4665-9838-57C8F192F99B}">
      <dgm:prSet/>
      <dgm:spPr/>
      <dgm:t>
        <a:bodyPr/>
        <a:lstStyle/>
        <a:p>
          <a:endParaRPr lang="es-419" sz="1600" b="1">
            <a:solidFill>
              <a:schemeClr val="accent2">
                <a:lumMod val="50000"/>
              </a:schemeClr>
            </a:solidFill>
            <a:latin typeface="Eras Light ITC" panose="020B0402030504020804" pitchFamily="34" charset="0"/>
          </a:endParaRPr>
        </a:p>
      </dgm:t>
    </dgm:pt>
    <dgm:pt modelId="{3E245D24-0CAB-4F45-8113-3D43D7802334}" type="sibTrans" cxnId="{F0BF9D39-21CE-4665-9838-57C8F192F99B}">
      <dgm:prSet/>
      <dgm:spPr/>
      <dgm:t>
        <a:bodyPr/>
        <a:lstStyle/>
        <a:p>
          <a:endParaRPr lang="es-419" sz="1600" b="1">
            <a:solidFill>
              <a:schemeClr val="accent2">
                <a:lumMod val="50000"/>
              </a:schemeClr>
            </a:solidFill>
            <a:latin typeface="Eras Light ITC" panose="020B0402030504020804" pitchFamily="34" charset="0"/>
          </a:endParaRPr>
        </a:p>
      </dgm:t>
    </dgm:pt>
    <dgm:pt modelId="{3A8B11AE-7284-4C8A-A913-66151FCADA7F}">
      <dgm:prSet phldrT="[Texto]" custT="1"/>
      <dgm:spPr>
        <a:solidFill>
          <a:srgbClr val="7A1440"/>
        </a:solidFill>
      </dgm:spPr>
      <dgm:t>
        <a:bodyPr/>
        <a:lstStyle/>
        <a:p>
          <a:r>
            <a:rPr lang="es-419" sz="2400" b="1" dirty="0">
              <a:solidFill>
                <a:srgbClr val="F59298"/>
              </a:solidFill>
              <a:latin typeface="Eras Light ITC" panose="020B0402030504020804" pitchFamily="34" charset="0"/>
            </a:rPr>
            <a:t>Depurar tráfico de la red</a:t>
          </a:r>
        </a:p>
      </dgm:t>
    </dgm:pt>
    <dgm:pt modelId="{E235F12F-C6A2-42D6-A061-60E1C7FDA283}" type="parTrans" cxnId="{75917B66-B9C2-46B3-8870-8AE01D812F2C}">
      <dgm:prSet/>
      <dgm:spPr/>
      <dgm:t>
        <a:bodyPr/>
        <a:lstStyle/>
        <a:p>
          <a:endParaRPr lang="es-419" sz="1600" b="1">
            <a:solidFill>
              <a:schemeClr val="accent2">
                <a:lumMod val="50000"/>
              </a:schemeClr>
            </a:solidFill>
            <a:latin typeface="Eras Light ITC" panose="020B0402030504020804" pitchFamily="34" charset="0"/>
          </a:endParaRPr>
        </a:p>
      </dgm:t>
    </dgm:pt>
    <dgm:pt modelId="{85D2B013-2DE6-458B-BAB8-0B5CDBFA8B80}" type="sibTrans" cxnId="{75917B66-B9C2-46B3-8870-8AE01D812F2C}">
      <dgm:prSet/>
      <dgm:spPr/>
      <dgm:t>
        <a:bodyPr/>
        <a:lstStyle/>
        <a:p>
          <a:endParaRPr lang="es-419" sz="1600" b="1">
            <a:solidFill>
              <a:schemeClr val="accent2">
                <a:lumMod val="50000"/>
              </a:schemeClr>
            </a:solidFill>
            <a:latin typeface="Eras Light ITC" panose="020B0402030504020804" pitchFamily="34" charset="0"/>
          </a:endParaRPr>
        </a:p>
      </dgm:t>
    </dgm:pt>
    <dgm:pt modelId="{5859B504-E560-42A5-BE58-42862B3061B3}">
      <dgm:prSet phldrT="[Texto]" custT="1"/>
      <dgm:spPr>
        <a:solidFill>
          <a:srgbClr val="F59298"/>
        </a:solidFill>
      </dgm:spPr>
      <dgm:t>
        <a:bodyPr/>
        <a:lstStyle/>
        <a:p>
          <a:r>
            <a:rPr lang="es-419" sz="2400" b="1" dirty="0">
              <a:solidFill>
                <a:srgbClr val="7A1440"/>
              </a:solidFill>
              <a:latin typeface="Eras Light ITC" panose="020B0402030504020804" pitchFamily="34" charset="0"/>
            </a:rPr>
            <a:t>Generar alertas</a:t>
          </a:r>
        </a:p>
      </dgm:t>
    </dgm:pt>
    <dgm:pt modelId="{EC2EECED-73F0-4C59-8997-5ED6B8083E37}" type="parTrans" cxnId="{7A3BA53E-B5CF-452E-ACB6-B621B19A8757}">
      <dgm:prSet/>
      <dgm:spPr/>
      <dgm:t>
        <a:bodyPr/>
        <a:lstStyle/>
        <a:p>
          <a:endParaRPr lang="es-419" sz="1600" b="1">
            <a:solidFill>
              <a:schemeClr val="accent2">
                <a:lumMod val="50000"/>
              </a:schemeClr>
            </a:solidFill>
            <a:latin typeface="Eras Light ITC" panose="020B0402030504020804" pitchFamily="34" charset="0"/>
          </a:endParaRPr>
        </a:p>
      </dgm:t>
    </dgm:pt>
    <dgm:pt modelId="{CE663FDD-3EE2-49F4-927D-68D827622901}" type="sibTrans" cxnId="{7A3BA53E-B5CF-452E-ACB6-B621B19A8757}">
      <dgm:prSet/>
      <dgm:spPr/>
      <dgm:t>
        <a:bodyPr/>
        <a:lstStyle/>
        <a:p>
          <a:endParaRPr lang="es-419" sz="1600" b="1">
            <a:solidFill>
              <a:schemeClr val="accent2">
                <a:lumMod val="50000"/>
              </a:schemeClr>
            </a:solidFill>
            <a:latin typeface="Eras Light ITC" panose="020B0402030504020804" pitchFamily="34" charset="0"/>
          </a:endParaRPr>
        </a:p>
      </dgm:t>
    </dgm:pt>
    <dgm:pt modelId="{D0AC70A8-9A2D-4B9F-B2AA-72C41A105F36}">
      <dgm:prSet phldrT="[Texto]" custT="1"/>
      <dgm:spPr>
        <a:solidFill>
          <a:srgbClr val="B61A3F"/>
        </a:solidFill>
      </dgm:spPr>
      <dgm:t>
        <a:bodyPr/>
        <a:lstStyle/>
        <a:p>
          <a:r>
            <a:rPr lang="es-419" sz="2400" b="1" dirty="0">
              <a:solidFill>
                <a:srgbClr val="F7A9AB"/>
              </a:solidFill>
              <a:latin typeface="Eras Light ITC" panose="020B0402030504020804" pitchFamily="34" charset="0"/>
            </a:rPr>
            <a:t>Crear nuevas reglas</a:t>
          </a:r>
        </a:p>
      </dgm:t>
    </dgm:pt>
    <dgm:pt modelId="{A4254C35-D601-46F5-8EEB-9990A118B43B}" type="parTrans" cxnId="{19E4F10E-9E8C-4360-92B2-989D703C6C83}">
      <dgm:prSet/>
      <dgm:spPr/>
      <dgm:t>
        <a:bodyPr/>
        <a:lstStyle/>
        <a:p>
          <a:endParaRPr lang="es-419" sz="1600" b="1">
            <a:solidFill>
              <a:schemeClr val="accent2">
                <a:lumMod val="50000"/>
              </a:schemeClr>
            </a:solidFill>
            <a:latin typeface="Eras Light ITC" panose="020B0402030504020804" pitchFamily="34" charset="0"/>
          </a:endParaRPr>
        </a:p>
      </dgm:t>
    </dgm:pt>
    <dgm:pt modelId="{0DA9580E-FD2E-4961-9DBD-96AC3C296A1B}" type="sibTrans" cxnId="{19E4F10E-9E8C-4360-92B2-989D703C6C83}">
      <dgm:prSet/>
      <dgm:spPr/>
      <dgm:t>
        <a:bodyPr/>
        <a:lstStyle/>
        <a:p>
          <a:endParaRPr lang="es-419" sz="1600" b="1">
            <a:solidFill>
              <a:schemeClr val="accent2">
                <a:lumMod val="50000"/>
              </a:schemeClr>
            </a:solidFill>
            <a:latin typeface="Eras Light ITC" panose="020B0402030504020804" pitchFamily="34" charset="0"/>
          </a:endParaRPr>
        </a:p>
      </dgm:t>
    </dgm:pt>
    <dgm:pt modelId="{CDA184F7-2257-49F1-9268-9C37E5BDDE60}">
      <dgm:prSet phldrT="[Texto]" custT="1"/>
      <dgm:spPr>
        <a:solidFill>
          <a:srgbClr val="DC2875"/>
        </a:solidFill>
      </dgm:spPr>
      <dgm:t>
        <a:bodyPr/>
        <a:lstStyle/>
        <a:p>
          <a:r>
            <a:rPr lang="es-419" sz="2400" b="1" dirty="0">
              <a:solidFill>
                <a:srgbClr val="F7A9AB"/>
              </a:solidFill>
              <a:latin typeface="Eras Light ITC" panose="020B0402030504020804" pitchFamily="34" charset="0"/>
            </a:rPr>
            <a:t>Diferenciar actividades</a:t>
          </a:r>
        </a:p>
      </dgm:t>
    </dgm:pt>
    <dgm:pt modelId="{F84D6510-6941-4FEF-9484-A59A1EEA28A2}" type="parTrans" cxnId="{A42D58C2-7209-4333-9820-51B65E37D896}">
      <dgm:prSet/>
      <dgm:spPr/>
      <dgm:t>
        <a:bodyPr/>
        <a:lstStyle/>
        <a:p>
          <a:endParaRPr lang="es-419" sz="1600" b="1">
            <a:solidFill>
              <a:schemeClr val="accent2">
                <a:lumMod val="50000"/>
              </a:schemeClr>
            </a:solidFill>
            <a:latin typeface="Eras Light ITC" panose="020B0402030504020804" pitchFamily="34" charset="0"/>
          </a:endParaRPr>
        </a:p>
      </dgm:t>
    </dgm:pt>
    <dgm:pt modelId="{857F7F8A-D152-4FAE-8C10-37466A4682C7}" type="sibTrans" cxnId="{A42D58C2-7209-4333-9820-51B65E37D896}">
      <dgm:prSet/>
      <dgm:spPr/>
      <dgm:t>
        <a:bodyPr/>
        <a:lstStyle/>
        <a:p>
          <a:endParaRPr lang="es-419" sz="1600" b="1">
            <a:solidFill>
              <a:schemeClr val="accent2">
                <a:lumMod val="50000"/>
              </a:schemeClr>
            </a:solidFill>
            <a:latin typeface="Eras Light ITC" panose="020B0402030504020804" pitchFamily="34" charset="0"/>
          </a:endParaRPr>
        </a:p>
      </dgm:t>
    </dgm:pt>
    <dgm:pt modelId="{24311D7E-1634-4857-9A3A-E213B5C27868}" type="pres">
      <dgm:prSet presAssocID="{189BA6BE-80CE-4236-B7A4-D0A1BF8048BB}" presName="Name0" presStyleCnt="0">
        <dgm:presLayoutVars>
          <dgm:dir/>
          <dgm:resizeHandles val="exact"/>
        </dgm:presLayoutVars>
      </dgm:prSet>
      <dgm:spPr/>
    </dgm:pt>
    <dgm:pt modelId="{C5A24A8A-F594-4673-A4C4-FE1E6743A029}" type="pres">
      <dgm:prSet presAssocID="{40FE915E-CFAD-4EC7-9A01-6C0198D0775E}" presName="parTxOnly" presStyleLbl="node1" presStyleIdx="0" presStyleCnt="5">
        <dgm:presLayoutVars>
          <dgm:bulletEnabled val="1"/>
        </dgm:presLayoutVars>
      </dgm:prSet>
      <dgm:spPr>
        <a:prstGeom prst="chevron">
          <a:avLst/>
        </a:prstGeom>
      </dgm:spPr>
    </dgm:pt>
    <dgm:pt modelId="{A6AAADF4-32B0-4D10-A6EB-3DE53F567D80}" type="pres">
      <dgm:prSet presAssocID="{3E245D24-0CAB-4F45-8113-3D43D7802334}" presName="parSpace" presStyleCnt="0"/>
      <dgm:spPr/>
    </dgm:pt>
    <dgm:pt modelId="{B2B76910-42D5-4381-8625-5A532F22D420}" type="pres">
      <dgm:prSet presAssocID="{3A8B11AE-7284-4C8A-A913-66151FCADA7F}" presName="parTxOnly" presStyleLbl="node1" presStyleIdx="1" presStyleCnt="5" custScaleY="107675">
        <dgm:presLayoutVars>
          <dgm:bulletEnabled val="1"/>
        </dgm:presLayoutVars>
      </dgm:prSet>
      <dgm:spPr/>
    </dgm:pt>
    <dgm:pt modelId="{190D8BC9-A46A-4CD6-AF87-36F7FE0D8BBD}" type="pres">
      <dgm:prSet presAssocID="{85D2B013-2DE6-458B-BAB8-0B5CDBFA8B80}" presName="parSpace" presStyleCnt="0"/>
      <dgm:spPr/>
    </dgm:pt>
    <dgm:pt modelId="{0717119D-C4CC-49FC-BE99-D0BC930DDFE6}" type="pres">
      <dgm:prSet presAssocID="{5859B504-E560-42A5-BE58-42862B3061B3}" presName="parTxOnly" presStyleLbl="node1" presStyleIdx="2" presStyleCnt="5">
        <dgm:presLayoutVars>
          <dgm:bulletEnabled val="1"/>
        </dgm:presLayoutVars>
      </dgm:prSet>
      <dgm:spPr/>
    </dgm:pt>
    <dgm:pt modelId="{5E296E9F-7AD6-4426-A79C-24DD7EBCE162}" type="pres">
      <dgm:prSet presAssocID="{CE663FDD-3EE2-49F4-927D-68D827622901}" presName="parSpace" presStyleCnt="0"/>
      <dgm:spPr/>
    </dgm:pt>
    <dgm:pt modelId="{5526EDAE-2D37-44C2-B9D9-C700095BCF8F}" type="pres">
      <dgm:prSet presAssocID="{D0AC70A8-9A2D-4B9F-B2AA-72C41A105F36}" presName="parTxOnly" presStyleLbl="node1" presStyleIdx="3" presStyleCnt="5" custScaleY="107675">
        <dgm:presLayoutVars>
          <dgm:bulletEnabled val="1"/>
        </dgm:presLayoutVars>
      </dgm:prSet>
      <dgm:spPr/>
    </dgm:pt>
    <dgm:pt modelId="{7E37F2A4-3418-4CD0-B32B-D068EA72BD2F}" type="pres">
      <dgm:prSet presAssocID="{0DA9580E-FD2E-4961-9DBD-96AC3C296A1B}" presName="parSpace" presStyleCnt="0"/>
      <dgm:spPr/>
    </dgm:pt>
    <dgm:pt modelId="{86BE887D-31D7-4BCF-8EEE-9BCED1C30214}" type="pres">
      <dgm:prSet presAssocID="{CDA184F7-2257-49F1-9268-9C37E5BDDE60}" presName="parTxOnly" presStyleLbl="node1" presStyleIdx="4" presStyleCnt="5">
        <dgm:presLayoutVars>
          <dgm:bulletEnabled val="1"/>
        </dgm:presLayoutVars>
      </dgm:prSet>
      <dgm:spPr/>
    </dgm:pt>
  </dgm:ptLst>
  <dgm:cxnLst>
    <dgm:cxn modelId="{19E4F10E-9E8C-4360-92B2-989D703C6C83}" srcId="{189BA6BE-80CE-4236-B7A4-D0A1BF8048BB}" destId="{D0AC70A8-9A2D-4B9F-B2AA-72C41A105F36}" srcOrd="3" destOrd="0" parTransId="{A4254C35-D601-46F5-8EEB-9990A118B43B}" sibTransId="{0DA9580E-FD2E-4961-9DBD-96AC3C296A1B}"/>
    <dgm:cxn modelId="{C3CDAE1A-06EE-457C-94D4-0C42CBBF6742}" type="presOf" srcId="{D0AC70A8-9A2D-4B9F-B2AA-72C41A105F36}" destId="{5526EDAE-2D37-44C2-B9D9-C700095BCF8F}" srcOrd="0" destOrd="0" presId="urn:microsoft.com/office/officeart/2005/8/layout/hChevron3"/>
    <dgm:cxn modelId="{3A3E6A1D-FB0E-473D-A918-D23923A1903A}" type="presOf" srcId="{5859B504-E560-42A5-BE58-42862B3061B3}" destId="{0717119D-C4CC-49FC-BE99-D0BC930DDFE6}" srcOrd="0" destOrd="0" presId="urn:microsoft.com/office/officeart/2005/8/layout/hChevron3"/>
    <dgm:cxn modelId="{5D88B327-E1BA-468C-AA06-B6F5B36B0196}" type="presOf" srcId="{CDA184F7-2257-49F1-9268-9C37E5BDDE60}" destId="{86BE887D-31D7-4BCF-8EEE-9BCED1C30214}" srcOrd="0" destOrd="0" presId="urn:microsoft.com/office/officeart/2005/8/layout/hChevron3"/>
    <dgm:cxn modelId="{C0E03E29-D230-4178-921C-7AD6FF376E98}" type="presOf" srcId="{3A8B11AE-7284-4C8A-A913-66151FCADA7F}" destId="{B2B76910-42D5-4381-8625-5A532F22D420}" srcOrd="0" destOrd="0" presId="urn:microsoft.com/office/officeart/2005/8/layout/hChevron3"/>
    <dgm:cxn modelId="{B4540F31-1C91-4FFF-B4E7-F86321645AA5}" type="presOf" srcId="{40FE915E-CFAD-4EC7-9A01-6C0198D0775E}" destId="{C5A24A8A-F594-4673-A4C4-FE1E6743A029}" srcOrd="0" destOrd="0" presId="urn:microsoft.com/office/officeart/2005/8/layout/hChevron3"/>
    <dgm:cxn modelId="{F0BF9D39-21CE-4665-9838-57C8F192F99B}" srcId="{189BA6BE-80CE-4236-B7A4-D0A1BF8048BB}" destId="{40FE915E-CFAD-4EC7-9A01-6C0198D0775E}" srcOrd="0" destOrd="0" parTransId="{088A10AE-DF95-41DF-82C3-309AC45C7EC4}" sibTransId="{3E245D24-0CAB-4F45-8113-3D43D7802334}"/>
    <dgm:cxn modelId="{7A3BA53E-B5CF-452E-ACB6-B621B19A8757}" srcId="{189BA6BE-80CE-4236-B7A4-D0A1BF8048BB}" destId="{5859B504-E560-42A5-BE58-42862B3061B3}" srcOrd="2" destOrd="0" parTransId="{EC2EECED-73F0-4C59-8997-5ED6B8083E37}" sibTransId="{CE663FDD-3EE2-49F4-927D-68D827622901}"/>
    <dgm:cxn modelId="{75917B66-B9C2-46B3-8870-8AE01D812F2C}" srcId="{189BA6BE-80CE-4236-B7A4-D0A1BF8048BB}" destId="{3A8B11AE-7284-4C8A-A913-66151FCADA7F}" srcOrd="1" destOrd="0" parTransId="{E235F12F-C6A2-42D6-A061-60E1C7FDA283}" sibTransId="{85D2B013-2DE6-458B-BAB8-0B5CDBFA8B80}"/>
    <dgm:cxn modelId="{A4F1DB55-8C33-43C2-AABB-8CDA27677835}" type="presOf" srcId="{189BA6BE-80CE-4236-B7A4-D0A1BF8048BB}" destId="{24311D7E-1634-4857-9A3A-E213B5C27868}" srcOrd="0" destOrd="0" presId="urn:microsoft.com/office/officeart/2005/8/layout/hChevron3"/>
    <dgm:cxn modelId="{A42D58C2-7209-4333-9820-51B65E37D896}" srcId="{189BA6BE-80CE-4236-B7A4-D0A1BF8048BB}" destId="{CDA184F7-2257-49F1-9268-9C37E5BDDE60}" srcOrd="4" destOrd="0" parTransId="{F84D6510-6941-4FEF-9484-A59A1EEA28A2}" sibTransId="{857F7F8A-D152-4FAE-8C10-37466A4682C7}"/>
    <dgm:cxn modelId="{3BC99072-B481-421C-956C-8C0A46B50A4F}" type="presParOf" srcId="{24311D7E-1634-4857-9A3A-E213B5C27868}" destId="{C5A24A8A-F594-4673-A4C4-FE1E6743A029}" srcOrd="0" destOrd="0" presId="urn:microsoft.com/office/officeart/2005/8/layout/hChevron3"/>
    <dgm:cxn modelId="{76A4C1E2-341B-4E4B-9771-444093A8DBBB}" type="presParOf" srcId="{24311D7E-1634-4857-9A3A-E213B5C27868}" destId="{A6AAADF4-32B0-4D10-A6EB-3DE53F567D80}" srcOrd="1" destOrd="0" presId="urn:microsoft.com/office/officeart/2005/8/layout/hChevron3"/>
    <dgm:cxn modelId="{F702C6A1-CE6E-416F-9DC6-3BC969DC9E04}" type="presParOf" srcId="{24311D7E-1634-4857-9A3A-E213B5C27868}" destId="{B2B76910-42D5-4381-8625-5A532F22D420}" srcOrd="2" destOrd="0" presId="urn:microsoft.com/office/officeart/2005/8/layout/hChevron3"/>
    <dgm:cxn modelId="{97CE11D7-FAFD-4826-893E-5C4D98C79C99}" type="presParOf" srcId="{24311D7E-1634-4857-9A3A-E213B5C27868}" destId="{190D8BC9-A46A-4CD6-AF87-36F7FE0D8BBD}" srcOrd="3" destOrd="0" presId="urn:microsoft.com/office/officeart/2005/8/layout/hChevron3"/>
    <dgm:cxn modelId="{1F6E1F2B-1E99-4D3E-B26B-945417C90A3B}" type="presParOf" srcId="{24311D7E-1634-4857-9A3A-E213B5C27868}" destId="{0717119D-C4CC-49FC-BE99-D0BC930DDFE6}" srcOrd="4" destOrd="0" presId="urn:microsoft.com/office/officeart/2005/8/layout/hChevron3"/>
    <dgm:cxn modelId="{EDF98C73-4C2C-461A-8B16-9A27EB47AC48}" type="presParOf" srcId="{24311D7E-1634-4857-9A3A-E213B5C27868}" destId="{5E296E9F-7AD6-4426-A79C-24DD7EBCE162}" srcOrd="5" destOrd="0" presId="urn:microsoft.com/office/officeart/2005/8/layout/hChevron3"/>
    <dgm:cxn modelId="{29743336-FF3A-4F58-B62B-7B6DDBB30EAA}" type="presParOf" srcId="{24311D7E-1634-4857-9A3A-E213B5C27868}" destId="{5526EDAE-2D37-44C2-B9D9-C700095BCF8F}" srcOrd="6" destOrd="0" presId="urn:microsoft.com/office/officeart/2005/8/layout/hChevron3"/>
    <dgm:cxn modelId="{07E84A09-B7AE-4B3F-8472-B97EC478084D}" type="presParOf" srcId="{24311D7E-1634-4857-9A3A-E213B5C27868}" destId="{7E37F2A4-3418-4CD0-B32B-D068EA72BD2F}" srcOrd="7" destOrd="0" presId="urn:microsoft.com/office/officeart/2005/8/layout/hChevron3"/>
    <dgm:cxn modelId="{AA5DD08E-CE33-4B50-9178-D916D80DCB95}" type="presParOf" srcId="{24311D7E-1634-4857-9A3A-E213B5C27868}" destId="{86BE887D-31D7-4BCF-8EEE-9BCED1C30214}"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85530-AF35-4D17-9410-1EDD7C259A15}">
      <dsp:nvSpPr>
        <dsp:cNvPr id="0" name=""/>
        <dsp:cNvSpPr/>
      </dsp:nvSpPr>
      <dsp:spPr>
        <a:xfrm>
          <a:off x="-6466178" y="-989735"/>
          <a:ext cx="7702353" cy="7702353"/>
        </a:xfrm>
        <a:prstGeom prst="blockArc">
          <a:avLst>
            <a:gd name="adj1" fmla="val 18900000"/>
            <a:gd name="adj2" fmla="val 2700000"/>
            <a:gd name="adj3" fmla="val 28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33BAC8-C38A-4728-B15D-4F7BC3045A91}">
      <dsp:nvSpPr>
        <dsp:cNvPr id="0" name=""/>
        <dsp:cNvSpPr/>
      </dsp:nvSpPr>
      <dsp:spPr>
        <a:xfrm>
          <a:off x="401460" y="260162"/>
          <a:ext cx="5694339" cy="52009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a:t>Supervisión humana mínima</a:t>
          </a:r>
          <a:endParaRPr lang="es-419" sz="2400" kern="1200" dirty="0"/>
        </a:p>
      </dsp:txBody>
      <dsp:txXfrm>
        <a:off x="401460" y="260162"/>
        <a:ext cx="5564315" cy="520095"/>
      </dsp:txXfrm>
    </dsp:sp>
    <dsp:sp modelId="{1C539244-33CA-4E5C-8BDC-F725CA2351C5}">
      <dsp:nvSpPr>
        <dsp:cNvPr id="0" name=""/>
        <dsp:cNvSpPr/>
      </dsp:nvSpPr>
      <dsp:spPr>
        <a:xfrm>
          <a:off x="76400" y="195150"/>
          <a:ext cx="650119" cy="650119"/>
        </a:xfrm>
        <a:prstGeom prst="chevron">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80F736-3895-4B64-A652-F50EB54797AD}">
      <dsp:nvSpPr>
        <dsp:cNvPr id="0" name=""/>
        <dsp:cNvSpPr/>
      </dsp:nvSpPr>
      <dsp:spPr>
        <a:xfrm>
          <a:off x="872453" y="1040763"/>
          <a:ext cx="5223346" cy="520095"/>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a:t>Persistente en la Naturaleza</a:t>
          </a:r>
        </a:p>
      </dsp:txBody>
      <dsp:txXfrm>
        <a:off x="872453" y="1040763"/>
        <a:ext cx="5093322" cy="520095"/>
      </dsp:txXfrm>
    </dsp:sp>
    <dsp:sp modelId="{961C0C23-7CCC-4830-9CAA-BD609C5B8CE6}">
      <dsp:nvSpPr>
        <dsp:cNvPr id="0" name=""/>
        <dsp:cNvSpPr/>
      </dsp:nvSpPr>
      <dsp:spPr>
        <a:xfrm>
          <a:off x="547393" y="975751"/>
          <a:ext cx="650119" cy="650119"/>
        </a:xfrm>
        <a:prstGeom prst="chevron">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C82F8F-370C-4316-82FF-6C43EF78856F}">
      <dsp:nvSpPr>
        <dsp:cNvPr id="0" name=""/>
        <dsp:cNvSpPr/>
      </dsp:nvSpPr>
      <dsp:spPr>
        <a:xfrm>
          <a:off x="1130555" y="1820792"/>
          <a:ext cx="4965244" cy="520095"/>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a:t>Recuperable</a:t>
          </a:r>
        </a:p>
      </dsp:txBody>
      <dsp:txXfrm>
        <a:off x="1130555" y="1820792"/>
        <a:ext cx="4835220" cy="520095"/>
      </dsp:txXfrm>
    </dsp:sp>
    <dsp:sp modelId="{505C92D9-46ED-4FB2-8D41-51FB0664BA9D}">
      <dsp:nvSpPr>
        <dsp:cNvPr id="0" name=""/>
        <dsp:cNvSpPr/>
      </dsp:nvSpPr>
      <dsp:spPr>
        <a:xfrm>
          <a:off x="805495" y="1755780"/>
          <a:ext cx="650119" cy="650119"/>
        </a:xfrm>
        <a:prstGeom prst="chevron">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F1618B-21BA-45E4-BBB2-972DCC179E1B}">
      <dsp:nvSpPr>
        <dsp:cNvPr id="0" name=""/>
        <dsp:cNvSpPr/>
      </dsp:nvSpPr>
      <dsp:spPr>
        <a:xfrm>
          <a:off x="1212964" y="2601393"/>
          <a:ext cx="4882834" cy="520095"/>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a:t>Resistente al atacante</a:t>
          </a:r>
        </a:p>
      </dsp:txBody>
      <dsp:txXfrm>
        <a:off x="1212964" y="2601393"/>
        <a:ext cx="4752810" cy="520095"/>
      </dsp:txXfrm>
    </dsp:sp>
    <dsp:sp modelId="{1D2FAA30-E69A-4AA8-BFBC-67FFBE62AD37}">
      <dsp:nvSpPr>
        <dsp:cNvPr id="0" name=""/>
        <dsp:cNvSpPr/>
      </dsp:nvSpPr>
      <dsp:spPr>
        <a:xfrm>
          <a:off x="887905" y="2536381"/>
          <a:ext cx="650119" cy="650119"/>
        </a:xfrm>
        <a:prstGeom prst="chevron">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14881B-40BB-4581-A968-5CBDAEA80511}">
      <dsp:nvSpPr>
        <dsp:cNvPr id="0" name=""/>
        <dsp:cNvSpPr/>
      </dsp:nvSpPr>
      <dsp:spPr>
        <a:xfrm>
          <a:off x="1130555" y="3381994"/>
          <a:ext cx="4965244" cy="520095"/>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a:t>Sobrecarga mínima</a:t>
          </a:r>
        </a:p>
      </dsp:txBody>
      <dsp:txXfrm>
        <a:off x="1130555" y="3381994"/>
        <a:ext cx="4835220" cy="520095"/>
      </dsp:txXfrm>
    </dsp:sp>
    <dsp:sp modelId="{9614ACA2-E298-4A64-AB56-472BE626B1DA}">
      <dsp:nvSpPr>
        <dsp:cNvPr id="0" name=""/>
        <dsp:cNvSpPr/>
      </dsp:nvSpPr>
      <dsp:spPr>
        <a:xfrm>
          <a:off x="805495" y="3316982"/>
          <a:ext cx="650119" cy="650119"/>
        </a:xfrm>
        <a:prstGeom prst="chevron">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322BB8-D9FD-4106-B351-03978CCC2C4B}">
      <dsp:nvSpPr>
        <dsp:cNvPr id="0" name=""/>
        <dsp:cNvSpPr/>
      </dsp:nvSpPr>
      <dsp:spPr>
        <a:xfrm>
          <a:off x="872453" y="4162023"/>
          <a:ext cx="5223346" cy="52009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err="1"/>
            <a:t>Autoactualizable</a:t>
          </a:r>
          <a:endParaRPr lang="es-419" sz="2400" kern="1200" dirty="0"/>
        </a:p>
      </dsp:txBody>
      <dsp:txXfrm>
        <a:off x="872453" y="4162023"/>
        <a:ext cx="5093322" cy="520095"/>
      </dsp:txXfrm>
    </dsp:sp>
    <dsp:sp modelId="{807D00B9-3B81-4265-9CAD-ACFC314E3CA1}">
      <dsp:nvSpPr>
        <dsp:cNvPr id="0" name=""/>
        <dsp:cNvSpPr/>
      </dsp:nvSpPr>
      <dsp:spPr>
        <a:xfrm>
          <a:off x="547393" y="4097011"/>
          <a:ext cx="650119" cy="650119"/>
        </a:xfrm>
        <a:prstGeom prst="chevron">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030CCC-8FB1-483E-AE16-E75778DDB930}">
      <dsp:nvSpPr>
        <dsp:cNvPr id="0" name=""/>
        <dsp:cNvSpPr/>
      </dsp:nvSpPr>
      <dsp:spPr>
        <a:xfrm>
          <a:off x="401460" y="4942624"/>
          <a:ext cx="5694339" cy="520095"/>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826" tIns="60960" rIns="60960" bIns="60960" numCol="1" spcCol="1270" anchor="ctr" anchorCtr="0">
          <a:noAutofit/>
        </a:bodyPr>
        <a:lstStyle/>
        <a:p>
          <a:pPr marL="0" lvl="0" indent="0" algn="l" defTabSz="1066800">
            <a:lnSpc>
              <a:spcPct val="90000"/>
            </a:lnSpc>
            <a:spcBef>
              <a:spcPct val="0"/>
            </a:spcBef>
            <a:spcAft>
              <a:spcPct val="35000"/>
            </a:spcAft>
            <a:buNone/>
          </a:pPr>
          <a:r>
            <a:rPr lang="es-419" sz="2400" kern="1200" dirty="0"/>
            <a:t>Exactitud</a:t>
          </a:r>
        </a:p>
      </dsp:txBody>
      <dsp:txXfrm>
        <a:off x="401460" y="4942624"/>
        <a:ext cx="5564315" cy="520095"/>
      </dsp:txXfrm>
    </dsp:sp>
    <dsp:sp modelId="{AADFC687-EAF3-4842-9435-687C12640F28}">
      <dsp:nvSpPr>
        <dsp:cNvPr id="0" name=""/>
        <dsp:cNvSpPr/>
      </dsp:nvSpPr>
      <dsp:spPr>
        <a:xfrm>
          <a:off x="76400" y="4877612"/>
          <a:ext cx="650119" cy="650119"/>
        </a:xfrm>
        <a:prstGeom prst="chevron">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8874EA-F46D-44FB-9424-FB75FD626B55}">
      <dsp:nvSpPr>
        <dsp:cNvPr id="0" name=""/>
        <dsp:cNvSpPr/>
      </dsp:nvSpPr>
      <dsp:spPr>
        <a:xfrm>
          <a:off x="1914606" y="498831"/>
          <a:ext cx="5038014" cy="5038014"/>
        </a:xfrm>
        <a:prstGeom prst="blockArc">
          <a:avLst>
            <a:gd name="adj1" fmla="val 13800000"/>
            <a:gd name="adj2" fmla="val 16200000"/>
            <a:gd name="adj3" fmla="val 3058"/>
          </a:avLst>
        </a:prstGeom>
        <a:gradFill flip="none" rotWithShape="0">
          <a:gsLst>
            <a:gs pos="0">
              <a:srgbClr val="B61A3F">
                <a:shade val="30000"/>
                <a:satMod val="115000"/>
              </a:srgbClr>
            </a:gs>
            <a:gs pos="50000">
              <a:srgbClr val="B61A3F">
                <a:shade val="67500"/>
                <a:satMod val="115000"/>
              </a:srgbClr>
            </a:gs>
            <a:gs pos="100000">
              <a:srgbClr val="B61A3F">
                <a:shade val="100000"/>
                <a:satMod val="115000"/>
              </a:srgbClr>
            </a:gs>
          </a:gsLst>
          <a:path path="circle">
            <a:fillToRect l="50000" t="50000" r="50000" b="50000"/>
          </a:path>
          <a:tileRect/>
        </a:gra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ACCC66B-A7A7-4370-9228-EDCA4137C765}">
      <dsp:nvSpPr>
        <dsp:cNvPr id="0" name=""/>
        <dsp:cNvSpPr/>
      </dsp:nvSpPr>
      <dsp:spPr>
        <a:xfrm>
          <a:off x="1914606" y="498831"/>
          <a:ext cx="5038014" cy="5038014"/>
        </a:xfrm>
        <a:prstGeom prst="blockArc">
          <a:avLst>
            <a:gd name="adj1" fmla="val 11400000"/>
            <a:gd name="adj2" fmla="val 13800000"/>
            <a:gd name="adj3" fmla="val 3058"/>
          </a:avLst>
        </a:prstGeom>
        <a:solidFill>
          <a:schemeClr val="accent2">
            <a:shade val="90000"/>
            <a:hueOff val="-255414"/>
            <a:satOff val="182"/>
            <a:lumOff val="142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E3F814F-6FE4-49D3-B76D-B045C5F1464C}">
      <dsp:nvSpPr>
        <dsp:cNvPr id="0" name=""/>
        <dsp:cNvSpPr/>
      </dsp:nvSpPr>
      <dsp:spPr>
        <a:xfrm>
          <a:off x="1914606" y="498831"/>
          <a:ext cx="5038014" cy="5038014"/>
        </a:xfrm>
        <a:prstGeom prst="blockArc">
          <a:avLst>
            <a:gd name="adj1" fmla="val 9000000"/>
            <a:gd name="adj2" fmla="val 11400000"/>
            <a:gd name="adj3" fmla="val 3058"/>
          </a:avLst>
        </a:prstGeom>
        <a:solidFill>
          <a:schemeClr val="accent2">
            <a:shade val="90000"/>
            <a:hueOff val="-383121"/>
            <a:satOff val="273"/>
            <a:lumOff val="214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8089F63-E95E-400F-9019-B53C1A9D037B}">
      <dsp:nvSpPr>
        <dsp:cNvPr id="0" name=""/>
        <dsp:cNvSpPr/>
      </dsp:nvSpPr>
      <dsp:spPr>
        <a:xfrm>
          <a:off x="1914606" y="498831"/>
          <a:ext cx="5038014" cy="5038014"/>
        </a:xfrm>
        <a:prstGeom prst="blockArc">
          <a:avLst>
            <a:gd name="adj1" fmla="val 6600000"/>
            <a:gd name="adj2" fmla="val 9000000"/>
            <a:gd name="adj3" fmla="val 3058"/>
          </a:avLst>
        </a:prstGeom>
        <a:solidFill>
          <a:schemeClr val="accent2">
            <a:shade val="90000"/>
            <a:hueOff val="-510828"/>
            <a:satOff val="364"/>
            <a:lumOff val="2854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0F2180A-8AEB-49C5-BC3D-112AC6631E4F}">
      <dsp:nvSpPr>
        <dsp:cNvPr id="0" name=""/>
        <dsp:cNvSpPr/>
      </dsp:nvSpPr>
      <dsp:spPr>
        <a:xfrm>
          <a:off x="1914606" y="498831"/>
          <a:ext cx="5038014" cy="5038014"/>
        </a:xfrm>
        <a:prstGeom prst="blockArc">
          <a:avLst>
            <a:gd name="adj1" fmla="val 4200000"/>
            <a:gd name="adj2" fmla="val 6600000"/>
            <a:gd name="adj3" fmla="val 3058"/>
          </a:avLst>
        </a:prstGeom>
        <a:solidFill>
          <a:schemeClr val="accent2">
            <a:shade val="90000"/>
            <a:hueOff val="-510828"/>
            <a:satOff val="364"/>
            <a:lumOff val="2854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4E9603D-CF0A-4145-B596-A3D609DC592B}">
      <dsp:nvSpPr>
        <dsp:cNvPr id="0" name=""/>
        <dsp:cNvSpPr/>
      </dsp:nvSpPr>
      <dsp:spPr>
        <a:xfrm>
          <a:off x="1914606" y="498831"/>
          <a:ext cx="5038014" cy="5038014"/>
        </a:xfrm>
        <a:prstGeom prst="blockArc">
          <a:avLst>
            <a:gd name="adj1" fmla="val 1800000"/>
            <a:gd name="adj2" fmla="val 4200000"/>
            <a:gd name="adj3" fmla="val 3058"/>
          </a:avLst>
        </a:prstGeom>
        <a:solidFill>
          <a:schemeClr val="accent2">
            <a:shade val="90000"/>
            <a:hueOff val="-383121"/>
            <a:satOff val="273"/>
            <a:lumOff val="214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FF4CC942-68C6-485C-A11C-C80989953CD2}">
      <dsp:nvSpPr>
        <dsp:cNvPr id="0" name=""/>
        <dsp:cNvSpPr/>
      </dsp:nvSpPr>
      <dsp:spPr>
        <a:xfrm>
          <a:off x="1914606" y="498831"/>
          <a:ext cx="5038014" cy="5038014"/>
        </a:xfrm>
        <a:prstGeom prst="blockArc">
          <a:avLst>
            <a:gd name="adj1" fmla="val 21000000"/>
            <a:gd name="adj2" fmla="val 1800000"/>
            <a:gd name="adj3" fmla="val 3058"/>
          </a:avLst>
        </a:prstGeom>
        <a:solidFill>
          <a:schemeClr val="accent2">
            <a:shade val="90000"/>
            <a:hueOff val="-255414"/>
            <a:satOff val="182"/>
            <a:lumOff val="1427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9E2561B-B053-4021-BA65-E5E88D583647}">
      <dsp:nvSpPr>
        <dsp:cNvPr id="0" name=""/>
        <dsp:cNvSpPr/>
      </dsp:nvSpPr>
      <dsp:spPr>
        <a:xfrm>
          <a:off x="1914606" y="498831"/>
          <a:ext cx="5038014" cy="5038014"/>
        </a:xfrm>
        <a:prstGeom prst="blockArc">
          <a:avLst>
            <a:gd name="adj1" fmla="val 18600000"/>
            <a:gd name="adj2" fmla="val 21000000"/>
            <a:gd name="adj3" fmla="val 3058"/>
          </a:avLst>
        </a:prstGeom>
        <a:solidFill>
          <a:schemeClr val="accent2">
            <a:shade val="90000"/>
            <a:hueOff val="-127707"/>
            <a:satOff val="91"/>
            <a:lumOff val="713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149863B8-FA58-4C3A-92EA-C154A279CE16}">
      <dsp:nvSpPr>
        <dsp:cNvPr id="0" name=""/>
        <dsp:cNvSpPr/>
      </dsp:nvSpPr>
      <dsp:spPr>
        <a:xfrm>
          <a:off x="1914606" y="498831"/>
          <a:ext cx="5038014" cy="5038014"/>
        </a:xfrm>
        <a:prstGeom prst="blockArc">
          <a:avLst>
            <a:gd name="adj1" fmla="val 16200000"/>
            <a:gd name="adj2" fmla="val 18600000"/>
            <a:gd name="adj3" fmla="val 3058"/>
          </a:avLst>
        </a:prstGeom>
        <a:solidFill>
          <a:schemeClr val="accent2">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031ED27-C77D-4AAB-A5C7-B937E5788502}">
      <dsp:nvSpPr>
        <dsp:cNvPr id="0" name=""/>
        <dsp:cNvSpPr/>
      </dsp:nvSpPr>
      <dsp:spPr>
        <a:xfrm>
          <a:off x="3443610" y="2027835"/>
          <a:ext cx="1980006" cy="1980006"/>
        </a:xfrm>
        <a:prstGeom prst="ellipse">
          <a:avLst/>
        </a:prstGeom>
        <a:no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s-419" sz="4000" kern="1200" dirty="0">
            <a:solidFill>
              <a:srgbClr val="C00000"/>
            </a:solidFill>
          </a:endParaRPr>
        </a:p>
      </dsp:txBody>
      <dsp:txXfrm>
        <a:off x="3733575" y="2317800"/>
        <a:ext cx="1400076" cy="1400076"/>
      </dsp:txXfrm>
    </dsp:sp>
    <dsp:sp modelId="{6196CF04-F967-490D-9AEF-294FD5FAFD18}">
      <dsp:nvSpPr>
        <dsp:cNvPr id="0" name=""/>
        <dsp:cNvSpPr/>
      </dsp:nvSpPr>
      <dsp:spPr>
        <a:xfrm>
          <a:off x="3713613" y="-182653"/>
          <a:ext cx="1440001" cy="1440001"/>
        </a:xfrm>
        <a:prstGeom prst="smileyFace">
          <a:avLst/>
        </a:prstGeom>
        <a:solidFill>
          <a:srgbClr val="B61A3F"/>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dirty="0"/>
            <a:t>Monitor de tráfico en tiempo real</a:t>
          </a:r>
          <a:endParaRPr lang="es-419" sz="1400" kern="1200" dirty="0"/>
        </a:p>
      </dsp:txBody>
      <dsp:txXfrm>
        <a:off x="3924496" y="28230"/>
        <a:ext cx="1018235" cy="1018235"/>
      </dsp:txXfrm>
    </dsp:sp>
    <dsp:sp modelId="{7EB7B514-1155-4B6C-854B-42E3164FA6D2}">
      <dsp:nvSpPr>
        <dsp:cNvPr id="0" name=""/>
        <dsp:cNvSpPr/>
      </dsp:nvSpPr>
      <dsp:spPr>
        <a:xfrm>
          <a:off x="5308042" y="397671"/>
          <a:ext cx="1440001" cy="1440001"/>
        </a:xfrm>
        <a:prstGeom prst="smileyFace">
          <a:avLst/>
        </a:prstGeom>
        <a:solidFill>
          <a:srgbClr val="D92B3C"/>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a:t>Registro de paquetes</a:t>
          </a:r>
        </a:p>
      </dsp:txBody>
      <dsp:txXfrm>
        <a:off x="5518925" y="608554"/>
        <a:ext cx="1018235" cy="1018235"/>
      </dsp:txXfrm>
    </dsp:sp>
    <dsp:sp modelId="{46C5017C-345B-4EC1-ACF1-739BAB6ED1E1}">
      <dsp:nvSpPr>
        <dsp:cNvPr id="0" name=""/>
        <dsp:cNvSpPr/>
      </dsp:nvSpPr>
      <dsp:spPr>
        <a:xfrm>
          <a:off x="6156421" y="1867105"/>
          <a:ext cx="1440001" cy="1440001"/>
        </a:xfrm>
        <a:prstGeom prst="smileyFace">
          <a:avLst/>
        </a:prstGeom>
        <a:solidFill>
          <a:srgbClr val="E45696"/>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dirty="0"/>
            <a:t>Análisis de protocolo</a:t>
          </a:r>
        </a:p>
      </dsp:txBody>
      <dsp:txXfrm>
        <a:off x="6367304" y="2077988"/>
        <a:ext cx="1018235" cy="1018235"/>
      </dsp:txXfrm>
    </dsp:sp>
    <dsp:sp modelId="{91F03EE8-9773-46A2-BC10-6F7C810ADBA0}">
      <dsp:nvSpPr>
        <dsp:cNvPr id="0" name=""/>
        <dsp:cNvSpPr/>
      </dsp:nvSpPr>
      <dsp:spPr>
        <a:xfrm>
          <a:off x="5861782" y="3538084"/>
          <a:ext cx="1440001" cy="1440001"/>
        </a:xfrm>
        <a:prstGeom prst="smileyFace">
          <a:avLst/>
        </a:prstGeom>
        <a:solidFill>
          <a:srgbClr val="ECA1B2"/>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a:solidFill>
                <a:srgbClr val="C00000"/>
              </a:solidFill>
            </a:rPr>
            <a:t>Coincidencia de contenido</a:t>
          </a:r>
        </a:p>
      </dsp:txBody>
      <dsp:txXfrm>
        <a:off x="6072665" y="3748967"/>
        <a:ext cx="1018235" cy="1018235"/>
      </dsp:txXfrm>
    </dsp:sp>
    <dsp:sp modelId="{C82BF05E-2EC5-445A-A872-8E511A24494B}">
      <dsp:nvSpPr>
        <dsp:cNvPr id="0" name=""/>
        <dsp:cNvSpPr/>
      </dsp:nvSpPr>
      <dsp:spPr>
        <a:xfrm>
          <a:off x="4561991" y="4628738"/>
          <a:ext cx="1440001" cy="1440001"/>
        </a:xfrm>
        <a:prstGeom prst="smileyFace">
          <a:avLst/>
        </a:prstGeom>
        <a:solidFill>
          <a:srgbClr val="F7ADC7"/>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a:solidFill>
                <a:srgbClr val="C00000"/>
              </a:solidFill>
            </a:rPr>
            <a:t>Huellas digitales del SO</a:t>
          </a:r>
        </a:p>
      </dsp:txBody>
      <dsp:txXfrm>
        <a:off x="4772874" y="4839621"/>
        <a:ext cx="1018235" cy="1018235"/>
      </dsp:txXfrm>
    </dsp:sp>
    <dsp:sp modelId="{44ADBE93-887F-4674-9143-B069B5002912}">
      <dsp:nvSpPr>
        <dsp:cNvPr id="0" name=""/>
        <dsp:cNvSpPr/>
      </dsp:nvSpPr>
      <dsp:spPr>
        <a:xfrm>
          <a:off x="2865235" y="4628738"/>
          <a:ext cx="1440001" cy="1440001"/>
        </a:xfrm>
        <a:prstGeom prst="smileyFace">
          <a:avLst/>
        </a:prstGeom>
        <a:solidFill>
          <a:srgbClr val="E4C0CD"/>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dirty="0">
              <a:solidFill>
                <a:srgbClr val="C00000"/>
              </a:solidFill>
            </a:rPr>
            <a:t>Puede instalarse en cualquier entorno de red.</a:t>
          </a:r>
        </a:p>
      </dsp:txBody>
      <dsp:txXfrm>
        <a:off x="3076118" y="4839621"/>
        <a:ext cx="1018235" cy="1018235"/>
      </dsp:txXfrm>
    </dsp:sp>
    <dsp:sp modelId="{68C98738-2FF1-43F5-ACA9-4C22C1F68634}">
      <dsp:nvSpPr>
        <dsp:cNvPr id="0" name=""/>
        <dsp:cNvSpPr/>
      </dsp:nvSpPr>
      <dsp:spPr>
        <a:xfrm>
          <a:off x="1565444" y="3538084"/>
          <a:ext cx="1440001" cy="1440001"/>
        </a:xfrm>
        <a:prstGeom prst="smileyFace">
          <a:avLst/>
        </a:prstGeom>
        <a:solidFill>
          <a:srgbClr val="ED81AF"/>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a:solidFill>
                <a:srgbClr val="C00000"/>
              </a:solidFill>
            </a:rPr>
            <a:t>Crea registros</a:t>
          </a:r>
        </a:p>
      </dsp:txBody>
      <dsp:txXfrm>
        <a:off x="1776327" y="3748967"/>
        <a:ext cx="1018235" cy="1018235"/>
      </dsp:txXfrm>
    </dsp:sp>
    <dsp:sp modelId="{DD79485E-ED00-4191-9F3D-082BD5071E0F}">
      <dsp:nvSpPr>
        <dsp:cNvPr id="0" name=""/>
        <dsp:cNvSpPr/>
      </dsp:nvSpPr>
      <dsp:spPr>
        <a:xfrm>
          <a:off x="1270805" y="1867105"/>
          <a:ext cx="1440001" cy="1440001"/>
        </a:xfrm>
        <a:prstGeom prst="smileyFace">
          <a:avLst/>
        </a:prstGeom>
        <a:solidFill>
          <a:srgbClr val="E25879"/>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a:t>Fuente abierta</a:t>
          </a:r>
        </a:p>
      </dsp:txBody>
      <dsp:txXfrm>
        <a:off x="1481688" y="2077988"/>
        <a:ext cx="1018235" cy="1018235"/>
      </dsp:txXfrm>
    </dsp:sp>
    <dsp:sp modelId="{3FEB720D-EE62-4F9B-B44C-9CD3FF1C6A7E}">
      <dsp:nvSpPr>
        <dsp:cNvPr id="0" name=""/>
        <dsp:cNvSpPr/>
      </dsp:nvSpPr>
      <dsp:spPr>
        <a:xfrm>
          <a:off x="2119183" y="397671"/>
          <a:ext cx="1440001" cy="1440001"/>
        </a:xfrm>
        <a:prstGeom prst="smileyFace">
          <a:avLst/>
        </a:prstGeom>
        <a:solidFill>
          <a:srgbClr val="DC2875"/>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s-419" sz="1400" b="0" i="0" kern="1200" dirty="0"/>
            <a:t>Las reglas son fáciles de implementar</a:t>
          </a:r>
        </a:p>
      </dsp:txBody>
      <dsp:txXfrm>
        <a:off x="2330066" y="608554"/>
        <a:ext cx="1018235" cy="1018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1A500-B9A6-4DCF-A6DD-25FCE2FC02A4}">
      <dsp:nvSpPr>
        <dsp:cNvPr id="0" name=""/>
        <dsp:cNvSpPr/>
      </dsp:nvSpPr>
      <dsp:spPr>
        <a:xfrm rot="16200000">
          <a:off x="207565" y="-207565"/>
          <a:ext cx="2175669" cy="2590800"/>
        </a:xfrm>
        <a:prstGeom prst="round1Rect">
          <a:avLst/>
        </a:prstGeom>
        <a:solidFill>
          <a:srgbClr val="F5929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s-419" sz="3000" kern="1200" dirty="0"/>
            <a:t>Decodificador</a:t>
          </a:r>
        </a:p>
      </dsp:txBody>
      <dsp:txXfrm rot="5400000">
        <a:off x="0" y="0"/>
        <a:ext cx="2590800" cy="1631751"/>
      </dsp:txXfrm>
    </dsp:sp>
    <dsp:sp modelId="{F9E306BF-AE11-4978-8090-46E64E879F5B}">
      <dsp:nvSpPr>
        <dsp:cNvPr id="0" name=""/>
        <dsp:cNvSpPr/>
      </dsp:nvSpPr>
      <dsp:spPr>
        <a:xfrm>
          <a:off x="2590800" y="0"/>
          <a:ext cx="2590800" cy="2175669"/>
        </a:xfrm>
        <a:prstGeom prst="round1Rect">
          <a:avLst/>
        </a:prstGeom>
        <a:solidFill>
          <a:srgbClr val="F7A9AB"/>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s-419" sz="3000" kern="1200" dirty="0"/>
            <a:t>Procesadores</a:t>
          </a:r>
        </a:p>
      </dsp:txBody>
      <dsp:txXfrm>
        <a:off x="2590800" y="0"/>
        <a:ext cx="2590800" cy="1631751"/>
      </dsp:txXfrm>
    </dsp:sp>
    <dsp:sp modelId="{9C27226C-F975-4563-8226-5241971C8602}">
      <dsp:nvSpPr>
        <dsp:cNvPr id="0" name=""/>
        <dsp:cNvSpPr/>
      </dsp:nvSpPr>
      <dsp:spPr>
        <a:xfrm rot="10800000">
          <a:off x="0" y="2175669"/>
          <a:ext cx="2590800" cy="2175669"/>
        </a:xfrm>
        <a:prstGeom prst="round1Rect">
          <a:avLst/>
        </a:prstGeom>
        <a:solidFill>
          <a:srgbClr val="F7A9AB"/>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s-419" sz="3000" kern="1200" dirty="0"/>
            <a:t>Motor de Detección</a:t>
          </a:r>
        </a:p>
      </dsp:txBody>
      <dsp:txXfrm rot="10800000">
        <a:off x="0" y="2719586"/>
        <a:ext cx="2590800" cy="1631751"/>
      </dsp:txXfrm>
    </dsp:sp>
    <dsp:sp modelId="{4CC57970-8BE3-4B50-8762-29DF7B3357ED}">
      <dsp:nvSpPr>
        <dsp:cNvPr id="0" name=""/>
        <dsp:cNvSpPr/>
      </dsp:nvSpPr>
      <dsp:spPr>
        <a:xfrm rot="5400000">
          <a:off x="2798365" y="1968103"/>
          <a:ext cx="2175669" cy="2590800"/>
        </a:xfrm>
        <a:prstGeom prst="round1Rect">
          <a:avLst/>
        </a:prstGeom>
        <a:solidFill>
          <a:srgbClr val="F59298"/>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s-419" sz="3000" kern="1200" dirty="0"/>
            <a:t>Módulos de Salida</a:t>
          </a:r>
        </a:p>
      </dsp:txBody>
      <dsp:txXfrm rot="-5400000">
        <a:off x="2590800" y="2719586"/>
        <a:ext cx="2590800" cy="1631751"/>
      </dsp:txXfrm>
    </dsp:sp>
    <dsp:sp modelId="{C02D176C-6F66-43DC-99A3-895967AFCAB2}">
      <dsp:nvSpPr>
        <dsp:cNvPr id="0" name=""/>
        <dsp:cNvSpPr/>
      </dsp:nvSpPr>
      <dsp:spPr>
        <a:xfrm>
          <a:off x="1579175" y="1374778"/>
          <a:ext cx="2023248" cy="1601781"/>
        </a:xfrm>
        <a:prstGeom prst="roundRect">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noFill/>
          <a:prstDash val="solid"/>
          <a:miter lim="800000"/>
        </a:ln>
        <a:effectLst/>
      </dsp:spPr>
      <dsp:style>
        <a:lnRef idx="3">
          <a:scrgbClr r="0" g="0" b="0"/>
        </a:lnRef>
        <a:fillRef idx="1">
          <a:scrgbClr r="0" g="0" b="0"/>
        </a:fillRef>
        <a:effectRef idx="1">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419" sz="3000" b="1" kern="1200" cap="none" spc="0" dirty="0">
              <a:ln w="22225">
                <a:solidFill>
                  <a:srgbClr val="DC2875"/>
                </a:solidFill>
                <a:prstDash val="solid"/>
              </a:ln>
              <a:solidFill>
                <a:srgbClr val="DC2875"/>
              </a:solidFill>
              <a:effectLst>
                <a:outerShdw blurRad="50800" dist="114300" dir="6300000" sx="106000" sy="106000" algn="tl" rotWithShape="0">
                  <a:srgbClr val="7A1440">
                    <a:alpha val="72000"/>
                  </a:srgbClr>
                </a:outerShdw>
              </a:effectLst>
              <a:latin typeface="Eras Bold ITC" panose="020B0907030504020204" pitchFamily="34" charset="0"/>
            </a:rPr>
            <a:t>SNORT</a:t>
          </a:r>
        </a:p>
      </dsp:txBody>
      <dsp:txXfrm>
        <a:off x="1657368" y="1452971"/>
        <a:ext cx="1866862" cy="1445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4AE7A-BA37-438A-A345-EABFC3EE3FF5}">
      <dsp:nvSpPr>
        <dsp:cNvPr id="0" name=""/>
        <dsp:cNvSpPr/>
      </dsp:nvSpPr>
      <dsp:spPr>
        <a:xfrm>
          <a:off x="2713620" y="2394564"/>
          <a:ext cx="2926689" cy="2926689"/>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419" sz="2300" kern="1200" dirty="0" err="1"/>
            <a:t>Sniffer</a:t>
          </a:r>
          <a:r>
            <a:rPr lang="es-419" sz="2300" kern="1200" dirty="0"/>
            <a:t> </a:t>
          </a:r>
          <a:r>
            <a:rPr lang="es-419" sz="2300" kern="1200" dirty="0" err="1"/>
            <a:t>Mode</a:t>
          </a:r>
          <a:endParaRPr lang="es-419" sz="2300" kern="1200" dirty="0"/>
        </a:p>
      </dsp:txBody>
      <dsp:txXfrm>
        <a:off x="3302015" y="3080127"/>
        <a:ext cx="1749899" cy="1504379"/>
      </dsp:txXfrm>
    </dsp:sp>
    <dsp:sp modelId="{5BD6BAD8-5F4A-441E-81B8-98F04A769D9D}">
      <dsp:nvSpPr>
        <dsp:cNvPr id="0" name=""/>
        <dsp:cNvSpPr/>
      </dsp:nvSpPr>
      <dsp:spPr>
        <a:xfrm>
          <a:off x="1010819" y="1702801"/>
          <a:ext cx="2128501" cy="2128501"/>
        </a:xfrm>
        <a:prstGeom prst="gear6">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419" sz="2300" kern="1200" dirty="0" err="1"/>
            <a:t>Packet</a:t>
          </a:r>
          <a:r>
            <a:rPr lang="es-419" sz="2300" kern="1200" dirty="0"/>
            <a:t> </a:t>
          </a:r>
          <a:r>
            <a:rPr lang="es-419" sz="2300" kern="1200" dirty="0" err="1"/>
            <a:t>Logger</a:t>
          </a:r>
          <a:r>
            <a:rPr lang="es-419" sz="2300" kern="1200" dirty="0"/>
            <a:t> </a:t>
          </a:r>
          <a:r>
            <a:rPr lang="es-419" sz="2300" kern="1200" dirty="0" err="1"/>
            <a:t>Mode</a:t>
          </a:r>
          <a:endParaRPr lang="es-419" sz="2300" kern="1200" dirty="0"/>
        </a:p>
      </dsp:txBody>
      <dsp:txXfrm>
        <a:off x="1546676" y="2241896"/>
        <a:ext cx="1056787" cy="1050311"/>
      </dsp:txXfrm>
    </dsp:sp>
    <dsp:sp modelId="{AF5A0E43-52A7-4063-BD40-BBA6434233D5}">
      <dsp:nvSpPr>
        <dsp:cNvPr id="0" name=""/>
        <dsp:cNvSpPr/>
      </dsp:nvSpPr>
      <dsp:spPr>
        <a:xfrm rot="20700000">
          <a:off x="2202997" y="234352"/>
          <a:ext cx="2085497" cy="2085497"/>
        </a:xfrm>
        <a:prstGeom prst="gear6">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419" sz="2300" kern="1200" dirty="0"/>
            <a:t>NIDS </a:t>
          </a:r>
          <a:r>
            <a:rPr lang="es-419" sz="2300" kern="1200" dirty="0" err="1"/>
            <a:t>Mode</a:t>
          </a:r>
          <a:endParaRPr lang="es-419" sz="2300" kern="1200" dirty="0"/>
        </a:p>
      </dsp:txBody>
      <dsp:txXfrm rot="-20700000">
        <a:off x="2660407" y="691763"/>
        <a:ext cx="1170675" cy="1170675"/>
      </dsp:txXfrm>
    </dsp:sp>
    <dsp:sp modelId="{33D3B8EF-300A-4DF8-940E-173DA7B3C9E1}">
      <dsp:nvSpPr>
        <dsp:cNvPr id="0" name=""/>
        <dsp:cNvSpPr/>
      </dsp:nvSpPr>
      <dsp:spPr>
        <a:xfrm>
          <a:off x="2501146" y="1945747"/>
          <a:ext cx="3746162" cy="3746162"/>
        </a:xfrm>
        <a:prstGeom prst="circularArrow">
          <a:avLst>
            <a:gd name="adj1" fmla="val 4688"/>
            <a:gd name="adj2" fmla="val 299029"/>
            <a:gd name="adj3" fmla="val 2537809"/>
            <a:gd name="adj4" fmla="val 15815416"/>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95C72D-69C0-4082-9F88-38AA2FB75E61}">
      <dsp:nvSpPr>
        <dsp:cNvPr id="0" name=""/>
        <dsp:cNvSpPr/>
      </dsp:nvSpPr>
      <dsp:spPr>
        <a:xfrm>
          <a:off x="633865" y="1227008"/>
          <a:ext cx="2721821" cy="2721821"/>
        </a:xfrm>
        <a:prstGeom prst="leftCircularArrow">
          <a:avLst>
            <a:gd name="adj1" fmla="val 6452"/>
            <a:gd name="adj2" fmla="val 429999"/>
            <a:gd name="adj3" fmla="val 10489124"/>
            <a:gd name="adj4" fmla="val 14837806"/>
            <a:gd name="adj5" fmla="val 7527"/>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8BDC90-D04F-4B16-A841-C69B1500D2E8}">
      <dsp:nvSpPr>
        <dsp:cNvPr id="0" name=""/>
        <dsp:cNvSpPr/>
      </dsp:nvSpPr>
      <dsp:spPr>
        <a:xfrm>
          <a:off x="1720600" y="-227286"/>
          <a:ext cx="2934671" cy="2934671"/>
        </a:xfrm>
        <a:prstGeom prst="circularArrow">
          <a:avLst>
            <a:gd name="adj1" fmla="val 5984"/>
            <a:gd name="adj2" fmla="val 394124"/>
            <a:gd name="adj3" fmla="val 13313824"/>
            <a:gd name="adj4" fmla="val 10508221"/>
            <a:gd name="adj5" fmla="val 6981"/>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030A6-74B7-4AA0-93EC-501485FE0857}">
      <dsp:nvSpPr>
        <dsp:cNvPr id="0" name=""/>
        <dsp:cNvSpPr/>
      </dsp:nvSpPr>
      <dsp:spPr>
        <a:xfrm>
          <a:off x="0" y="2523"/>
          <a:ext cx="621161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F5DCB-9889-4A20-B10D-E30F679C24BE}">
      <dsp:nvSpPr>
        <dsp:cNvPr id="0" name=""/>
        <dsp:cNvSpPr/>
      </dsp:nvSpPr>
      <dsp:spPr>
        <a:xfrm>
          <a:off x="0" y="2523"/>
          <a:ext cx="1242322" cy="172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419" sz="2700" b="1" kern="1200" dirty="0" err="1">
              <a:solidFill>
                <a:srgbClr val="5B9BD5"/>
              </a:solidFill>
              <a:effectLst/>
            </a:rPr>
            <a:t>Sniffer</a:t>
          </a:r>
          <a:r>
            <a:rPr lang="es-419" sz="2700" b="1" kern="1200" dirty="0">
              <a:solidFill>
                <a:srgbClr val="5B9BD5"/>
              </a:solidFill>
              <a:effectLst/>
            </a:rPr>
            <a:t> </a:t>
          </a:r>
          <a:r>
            <a:rPr lang="es-419" sz="2700" b="1" kern="1200" dirty="0" err="1">
              <a:solidFill>
                <a:srgbClr val="5B9BD5"/>
              </a:solidFill>
              <a:effectLst/>
            </a:rPr>
            <a:t>Mode</a:t>
          </a:r>
          <a:endParaRPr lang="es-419" sz="2700" b="1" kern="1200" dirty="0">
            <a:solidFill>
              <a:srgbClr val="5B9BD5"/>
            </a:solidFill>
            <a:effectLst/>
          </a:endParaRPr>
        </a:p>
      </dsp:txBody>
      <dsp:txXfrm>
        <a:off x="0" y="2523"/>
        <a:ext cx="1242322" cy="1720754"/>
      </dsp:txXfrm>
    </dsp:sp>
    <dsp:sp modelId="{3D444408-7CB3-4C46-8B33-F39C4EDA8828}">
      <dsp:nvSpPr>
        <dsp:cNvPr id="0" name=""/>
        <dsp:cNvSpPr/>
      </dsp:nvSpPr>
      <dsp:spPr>
        <a:xfrm>
          <a:off x="1335497" y="80662"/>
          <a:ext cx="4876116" cy="1562795"/>
        </a:xfrm>
        <a:prstGeom prst="rect">
          <a:avLst/>
        </a:prstGeom>
        <a:solidFill>
          <a:srgbClr val="5B9BD5">
            <a:alpha val="50196"/>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419" sz="2000" kern="1200" dirty="0"/>
            <a:t>Muestra los paquetes que transitan por la red. Puede configurarse para mostrar varios tipos de paquetes (TCP, UDP, ICMP) y que mostrar de ellos ya sea los encabezado o los datos.</a:t>
          </a:r>
        </a:p>
      </dsp:txBody>
      <dsp:txXfrm>
        <a:off x="1335497" y="80662"/>
        <a:ext cx="4876116" cy="1562795"/>
      </dsp:txXfrm>
    </dsp:sp>
    <dsp:sp modelId="{C30EA586-0A9C-4E58-B31C-30B89C0E3EA8}">
      <dsp:nvSpPr>
        <dsp:cNvPr id="0" name=""/>
        <dsp:cNvSpPr/>
      </dsp:nvSpPr>
      <dsp:spPr>
        <a:xfrm>
          <a:off x="1242322" y="1643457"/>
          <a:ext cx="496929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FB2768-FA6B-4D60-9700-0B3D4EAF9094}">
      <dsp:nvSpPr>
        <dsp:cNvPr id="0" name=""/>
        <dsp:cNvSpPr/>
      </dsp:nvSpPr>
      <dsp:spPr>
        <a:xfrm>
          <a:off x="0" y="1723278"/>
          <a:ext cx="621161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F5F5D-2B35-44EF-BD41-3B2A117A6259}">
      <dsp:nvSpPr>
        <dsp:cNvPr id="0" name=""/>
        <dsp:cNvSpPr/>
      </dsp:nvSpPr>
      <dsp:spPr>
        <a:xfrm>
          <a:off x="0" y="1723278"/>
          <a:ext cx="1242322" cy="172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419" sz="2700" b="1" kern="1200" dirty="0" err="1">
              <a:solidFill>
                <a:srgbClr val="4DC58D"/>
              </a:solidFill>
            </a:rPr>
            <a:t>Packet</a:t>
          </a:r>
          <a:r>
            <a:rPr lang="es-419" sz="2700" b="1" kern="1200" dirty="0">
              <a:solidFill>
                <a:srgbClr val="4DC58D"/>
              </a:solidFill>
            </a:rPr>
            <a:t> </a:t>
          </a:r>
          <a:r>
            <a:rPr lang="es-419" sz="2700" b="1" kern="1200" dirty="0" err="1">
              <a:solidFill>
                <a:srgbClr val="4DC58D"/>
              </a:solidFill>
            </a:rPr>
            <a:t>Logged</a:t>
          </a:r>
          <a:r>
            <a:rPr lang="es-419" sz="2700" b="1" kern="1200" dirty="0">
              <a:solidFill>
                <a:srgbClr val="4DC58D"/>
              </a:solidFill>
            </a:rPr>
            <a:t> </a:t>
          </a:r>
          <a:r>
            <a:rPr lang="es-419" sz="2700" b="1" kern="1200" dirty="0" err="1">
              <a:solidFill>
                <a:srgbClr val="4DC58D"/>
              </a:solidFill>
            </a:rPr>
            <a:t>Mode</a:t>
          </a:r>
          <a:endParaRPr lang="es-419" sz="2700" b="1" kern="1200" dirty="0">
            <a:solidFill>
              <a:srgbClr val="4DC58D"/>
            </a:solidFill>
          </a:endParaRPr>
        </a:p>
      </dsp:txBody>
      <dsp:txXfrm>
        <a:off x="0" y="1723278"/>
        <a:ext cx="1242322" cy="1720754"/>
      </dsp:txXfrm>
    </dsp:sp>
    <dsp:sp modelId="{C38ACE61-BB02-4068-A344-3AE2271B3E33}">
      <dsp:nvSpPr>
        <dsp:cNvPr id="0" name=""/>
        <dsp:cNvSpPr/>
      </dsp:nvSpPr>
      <dsp:spPr>
        <a:xfrm>
          <a:off x="1335497" y="1801417"/>
          <a:ext cx="4876116" cy="1562795"/>
        </a:xfrm>
        <a:prstGeom prst="rect">
          <a:avLst/>
        </a:prstGeom>
        <a:solidFill>
          <a:srgbClr val="4DC58D">
            <a:alpha val="50196"/>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419" sz="2000" kern="1200" dirty="0"/>
            <a:t>Permite al usuario guardar los paquetes detectados en el modo </a:t>
          </a:r>
          <a:r>
            <a:rPr lang="es-419" sz="2000" kern="1200" dirty="0" err="1"/>
            <a:t>Sniffer</a:t>
          </a:r>
          <a:r>
            <a:rPr lang="es-419" sz="2000" kern="1200" dirty="0"/>
            <a:t> en el disco duro. A través de este modo, el usuario puede especificar reglas que indiquen qué paquetes guardar.</a:t>
          </a:r>
        </a:p>
      </dsp:txBody>
      <dsp:txXfrm>
        <a:off x="1335497" y="1801417"/>
        <a:ext cx="4876116" cy="1562795"/>
      </dsp:txXfrm>
    </dsp:sp>
    <dsp:sp modelId="{4283D48A-2C1C-45A6-BA29-A5B358596969}">
      <dsp:nvSpPr>
        <dsp:cNvPr id="0" name=""/>
        <dsp:cNvSpPr/>
      </dsp:nvSpPr>
      <dsp:spPr>
        <a:xfrm>
          <a:off x="1242322" y="3364212"/>
          <a:ext cx="496929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9DF469-CF59-49DD-90C3-984910829CF4}">
      <dsp:nvSpPr>
        <dsp:cNvPr id="0" name=""/>
        <dsp:cNvSpPr/>
      </dsp:nvSpPr>
      <dsp:spPr>
        <a:xfrm>
          <a:off x="0" y="3444032"/>
          <a:ext cx="621161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99B6C-0A71-4185-8FDC-14CA1E2E07E7}">
      <dsp:nvSpPr>
        <dsp:cNvPr id="0" name=""/>
        <dsp:cNvSpPr/>
      </dsp:nvSpPr>
      <dsp:spPr>
        <a:xfrm>
          <a:off x="0" y="3444032"/>
          <a:ext cx="1242322" cy="172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s-419" sz="2700" b="1" kern="1200" dirty="0">
              <a:solidFill>
                <a:srgbClr val="70AD47"/>
              </a:solidFill>
              <a:effectLst/>
            </a:rPr>
            <a:t>NIDS </a:t>
          </a:r>
          <a:r>
            <a:rPr lang="es-419" sz="2700" b="1" kern="1200" dirty="0" err="1">
              <a:solidFill>
                <a:srgbClr val="70AD47"/>
              </a:solidFill>
              <a:effectLst/>
            </a:rPr>
            <a:t>Mode</a:t>
          </a:r>
          <a:endParaRPr lang="es-419" sz="2700" b="1" kern="1200" dirty="0">
            <a:solidFill>
              <a:srgbClr val="70AD47"/>
            </a:solidFill>
            <a:effectLst/>
          </a:endParaRPr>
        </a:p>
      </dsp:txBody>
      <dsp:txXfrm>
        <a:off x="0" y="3444032"/>
        <a:ext cx="1242322" cy="1720754"/>
      </dsp:txXfrm>
    </dsp:sp>
    <dsp:sp modelId="{088B60AF-F3E6-44E4-8319-552A3D76D0B2}">
      <dsp:nvSpPr>
        <dsp:cNvPr id="0" name=""/>
        <dsp:cNvSpPr/>
      </dsp:nvSpPr>
      <dsp:spPr>
        <a:xfrm>
          <a:off x="1335497" y="3522172"/>
          <a:ext cx="4876116" cy="1562795"/>
        </a:xfrm>
        <a:prstGeom prst="rect">
          <a:avLst/>
        </a:prstGeom>
        <a:solidFill>
          <a:srgbClr val="70AD47">
            <a:alpha val="50196"/>
          </a:srgb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419" sz="2000" kern="1200" dirty="0"/>
            <a:t>Este modo es muy similar al registrador de paquetes, pero permite aplicar reglas más específicas a los paquetes, refinando los paquetes que de hecho están registrados (o alertados).</a:t>
          </a:r>
        </a:p>
      </dsp:txBody>
      <dsp:txXfrm>
        <a:off x="1335497" y="3522172"/>
        <a:ext cx="4876116" cy="1562795"/>
      </dsp:txXfrm>
    </dsp:sp>
    <dsp:sp modelId="{59754481-472E-45F1-A333-6DAE24757DAA}">
      <dsp:nvSpPr>
        <dsp:cNvPr id="0" name=""/>
        <dsp:cNvSpPr/>
      </dsp:nvSpPr>
      <dsp:spPr>
        <a:xfrm>
          <a:off x="1242322" y="5084967"/>
          <a:ext cx="496929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7F05E-A300-4B2E-821B-E652387525F0}">
      <dsp:nvSpPr>
        <dsp:cNvPr id="0" name=""/>
        <dsp:cNvSpPr/>
      </dsp:nvSpPr>
      <dsp:spPr>
        <a:xfrm>
          <a:off x="0" y="91727"/>
          <a:ext cx="5181600" cy="82951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419" sz="3600" kern="1200" dirty="0">
              <a:latin typeface="Eras Light ITC" panose="020B0402030504020804" pitchFamily="34" charset="0"/>
            </a:rPr>
            <a:t>Encabezado de regla</a:t>
          </a:r>
        </a:p>
      </dsp:txBody>
      <dsp:txXfrm>
        <a:off x="40494" y="132221"/>
        <a:ext cx="5100612" cy="748526"/>
      </dsp:txXfrm>
    </dsp:sp>
    <dsp:sp modelId="{EE5C0B3E-ED7C-44E4-A342-A69E9EB65119}">
      <dsp:nvSpPr>
        <dsp:cNvPr id="0" name=""/>
        <dsp:cNvSpPr/>
      </dsp:nvSpPr>
      <dsp:spPr>
        <a:xfrm>
          <a:off x="0" y="940785"/>
          <a:ext cx="5181600" cy="1527280"/>
        </a:xfrm>
        <a:prstGeom prst="round2DiagRect">
          <a:avLst/>
        </a:prstGeom>
        <a:solidFill>
          <a:srgbClr val="333F50">
            <a:alpha val="50196"/>
          </a:srgbClr>
        </a:solidFill>
        <a:ln>
          <a:noFill/>
        </a:ln>
        <a:effectLst/>
      </dsp:spPr>
      <dsp:style>
        <a:lnRef idx="0">
          <a:scrgbClr r="0" g="0" b="0"/>
        </a:lnRef>
        <a:fillRef idx="0">
          <a:scrgbClr r="0" g="0" b="0"/>
        </a:fillRef>
        <a:effectRef idx="0">
          <a:scrgbClr r="0" g="0" b="0"/>
        </a:effectRef>
        <a:fontRef idx="minor"/>
      </dsp:style>
      <dsp:txBody>
        <a:bodyPr spcFirstLastPara="0" vert="horz" wrap="square" lIns="1645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419" sz="2000" b="0" i="0" kern="1200" dirty="0">
              <a:latin typeface="Eras Light ITC" panose="020B0402030504020804" pitchFamily="34" charset="0"/>
            </a:rPr>
            <a:t>Especifica qué acción se debe tomar en caso de una coincidencia, el tipo de paquete (TCP, UDP, etc.), así como las direcciones IP de origen y destino y los números de puerto.</a:t>
          </a:r>
          <a:endParaRPr lang="es-419" sz="2000" kern="1200" dirty="0">
            <a:latin typeface="Eras Light ITC" panose="020B0402030504020804" pitchFamily="34" charset="0"/>
          </a:endParaRPr>
        </a:p>
      </dsp:txBody>
      <dsp:txXfrm>
        <a:off x="74556" y="1015341"/>
        <a:ext cx="5032488" cy="1378168"/>
      </dsp:txXfrm>
    </dsp:sp>
    <dsp:sp modelId="{F62E441B-6A56-4AFB-AB6C-7DEE36D7978E}">
      <dsp:nvSpPr>
        <dsp:cNvPr id="0" name=""/>
        <dsp:cNvSpPr/>
      </dsp:nvSpPr>
      <dsp:spPr>
        <a:xfrm>
          <a:off x="0" y="2783456"/>
          <a:ext cx="5181600" cy="82799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419" sz="3600" kern="1200" dirty="0">
              <a:latin typeface="Eras Light ITC" panose="020B0402030504020804" pitchFamily="34" charset="0"/>
            </a:rPr>
            <a:t>Opciones de regla</a:t>
          </a:r>
        </a:p>
      </dsp:txBody>
      <dsp:txXfrm>
        <a:off x="40419" y="2823875"/>
        <a:ext cx="5100762" cy="747158"/>
      </dsp:txXfrm>
    </dsp:sp>
    <dsp:sp modelId="{ADAC6FAA-4409-423A-A7C0-EEBD3F99B5E5}">
      <dsp:nvSpPr>
        <dsp:cNvPr id="0" name=""/>
        <dsp:cNvSpPr/>
      </dsp:nvSpPr>
      <dsp:spPr>
        <a:xfrm>
          <a:off x="0" y="3607170"/>
          <a:ext cx="5181600" cy="1441956"/>
        </a:xfrm>
        <a:prstGeom prst="round2DiagRect">
          <a:avLst/>
        </a:prstGeom>
        <a:solidFill>
          <a:srgbClr val="333F50">
            <a:alpha val="50196"/>
          </a:srgbClr>
        </a:solidFill>
        <a:ln>
          <a:noFill/>
        </a:ln>
        <a:effectLst/>
      </dsp:spPr>
      <dsp:style>
        <a:lnRef idx="0">
          <a:scrgbClr r="0" g="0" b="0"/>
        </a:lnRef>
        <a:fillRef idx="0">
          <a:scrgbClr r="0" g="0" b="0"/>
        </a:fillRef>
        <a:effectRef idx="0">
          <a:scrgbClr r="0" g="0" b="0"/>
        </a:effectRef>
        <a:fontRef idx="minor"/>
      </dsp:style>
      <dsp:txBody>
        <a:bodyPr spcFirstLastPara="0" vert="horz" wrap="square" lIns="16451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419" sz="2000" b="0" i="0" kern="1200" dirty="0">
              <a:latin typeface="Eras Light ITC" panose="020B0402030504020804" pitchFamily="34" charset="0"/>
            </a:rPr>
            <a:t>Especifica el contenido que marca los paquetes como una coincidencia.</a:t>
          </a:r>
          <a:endParaRPr lang="es-419" sz="2000" kern="1200" dirty="0">
            <a:latin typeface="Eras Light ITC" panose="020B0402030504020804" pitchFamily="34" charset="0"/>
          </a:endParaRPr>
        </a:p>
      </dsp:txBody>
      <dsp:txXfrm>
        <a:off x="70390" y="3677560"/>
        <a:ext cx="5040820" cy="1301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24A8A-F594-4673-A4C4-FE1E6743A029}">
      <dsp:nvSpPr>
        <dsp:cNvPr id="0" name=""/>
        <dsp:cNvSpPr/>
      </dsp:nvSpPr>
      <dsp:spPr>
        <a:xfrm>
          <a:off x="1414" y="402155"/>
          <a:ext cx="2758291" cy="1103316"/>
        </a:xfrm>
        <a:prstGeom prst="chevron">
          <a:avLst/>
        </a:prstGeom>
        <a:solidFill>
          <a:srgbClr val="E258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s-419" sz="2400" b="1" kern="1200" dirty="0">
              <a:solidFill>
                <a:srgbClr val="7A1440"/>
              </a:solidFill>
              <a:latin typeface="Eras Light ITC" panose="020B0402030504020804" pitchFamily="34" charset="0"/>
            </a:rPr>
            <a:t>Rastreo de paquetes</a:t>
          </a:r>
        </a:p>
      </dsp:txBody>
      <dsp:txXfrm>
        <a:off x="553072" y="402155"/>
        <a:ext cx="1654975" cy="1103316"/>
      </dsp:txXfrm>
    </dsp:sp>
    <dsp:sp modelId="{B2B76910-42D5-4381-8625-5A532F22D420}">
      <dsp:nvSpPr>
        <dsp:cNvPr id="0" name=""/>
        <dsp:cNvSpPr/>
      </dsp:nvSpPr>
      <dsp:spPr>
        <a:xfrm>
          <a:off x="2208047" y="359815"/>
          <a:ext cx="2758291" cy="1187996"/>
        </a:xfrm>
        <a:prstGeom prst="chevron">
          <a:avLst/>
        </a:prstGeom>
        <a:solidFill>
          <a:srgbClr val="7A144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419" sz="2400" b="1" kern="1200" dirty="0">
              <a:solidFill>
                <a:srgbClr val="F59298"/>
              </a:solidFill>
              <a:latin typeface="Eras Light ITC" panose="020B0402030504020804" pitchFamily="34" charset="0"/>
            </a:rPr>
            <a:t>Depurar tráfico de la red</a:t>
          </a:r>
        </a:p>
      </dsp:txBody>
      <dsp:txXfrm>
        <a:off x="2802045" y="359815"/>
        <a:ext cx="1570295" cy="1187996"/>
      </dsp:txXfrm>
    </dsp:sp>
    <dsp:sp modelId="{0717119D-C4CC-49FC-BE99-D0BC930DDFE6}">
      <dsp:nvSpPr>
        <dsp:cNvPr id="0" name=""/>
        <dsp:cNvSpPr/>
      </dsp:nvSpPr>
      <dsp:spPr>
        <a:xfrm>
          <a:off x="4414681" y="402155"/>
          <a:ext cx="2758291" cy="1103316"/>
        </a:xfrm>
        <a:prstGeom prst="chevron">
          <a:avLst/>
        </a:prstGeom>
        <a:solidFill>
          <a:srgbClr val="F5929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419" sz="2400" b="1" kern="1200" dirty="0">
              <a:solidFill>
                <a:srgbClr val="7A1440"/>
              </a:solidFill>
              <a:latin typeface="Eras Light ITC" panose="020B0402030504020804" pitchFamily="34" charset="0"/>
            </a:rPr>
            <a:t>Generar alertas</a:t>
          </a:r>
        </a:p>
      </dsp:txBody>
      <dsp:txXfrm>
        <a:off x="4966339" y="402155"/>
        <a:ext cx="1654975" cy="1103316"/>
      </dsp:txXfrm>
    </dsp:sp>
    <dsp:sp modelId="{5526EDAE-2D37-44C2-B9D9-C700095BCF8F}">
      <dsp:nvSpPr>
        <dsp:cNvPr id="0" name=""/>
        <dsp:cNvSpPr/>
      </dsp:nvSpPr>
      <dsp:spPr>
        <a:xfrm>
          <a:off x="6621314" y="359815"/>
          <a:ext cx="2758291" cy="1187996"/>
        </a:xfrm>
        <a:prstGeom prst="chevron">
          <a:avLst/>
        </a:prstGeom>
        <a:solidFill>
          <a:srgbClr val="B61A3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419" sz="2400" b="1" kern="1200" dirty="0">
              <a:solidFill>
                <a:srgbClr val="F7A9AB"/>
              </a:solidFill>
              <a:latin typeface="Eras Light ITC" panose="020B0402030504020804" pitchFamily="34" charset="0"/>
            </a:rPr>
            <a:t>Crear nuevas reglas</a:t>
          </a:r>
        </a:p>
      </dsp:txBody>
      <dsp:txXfrm>
        <a:off x="7215312" y="359815"/>
        <a:ext cx="1570295" cy="1187996"/>
      </dsp:txXfrm>
    </dsp:sp>
    <dsp:sp modelId="{86BE887D-31D7-4BCF-8EEE-9BCED1C30214}">
      <dsp:nvSpPr>
        <dsp:cNvPr id="0" name=""/>
        <dsp:cNvSpPr/>
      </dsp:nvSpPr>
      <dsp:spPr>
        <a:xfrm>
          <a:off x="8827947" y="402155"/>
          <a:ext cx="2758291" cy="1103316"/>
        </a:xfrm>
        <a:prstGeom prst="chevron">
          <a:avLst/>
        </a:prstGeom>
        <a:solidFill>
          <a:srgbClr val="DC287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s-419" sz="2400" b="1" kern="1200" dirty="0">
              <a:solidFill>
                <a:srgbClr val="F7A9AB"/>
              </a:solidFill>
              <a:latin typeface="Eras Light ITC" panose="020B0402030504020804" pitchFamily="34" charset="0"/>
            </a:rPr>
            <a:t>Diferenciar actividades</a:t>
          </a:r>
        </a:p>
      </dsp:txBody>
      <dsp:txXfrm>
        <a:off x="9379605" y="402155"/>
        <a:ext cx="1654975" cy="110331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4210D-4472-46E9-ADCF-E9214528B7EC}" type="datetimeFigureOut">
              <a:rPr lang="es-419" smtClean="0"/>
              <a:t>15/5/2023</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D5561-9D03-42DF-9E0A-3EA632157023}" type="slidenum">
              <a:rPr lang="es-419" smtClean="0"/>
              <a:t>‹Nº›</a:t>
            </a:fld>
            <a:endParaRPr lang="es-419"/>
          </a:p>
        </p:txBody>
      </p:sp>
    </p:spTree>
    <p:extLst>
      <p:ext uri="{BB962C8B-B14F-4D97-AF65-F5344CB8AC3E}">
        <p14:creationId xmlns:p14="http://schemas.microsoft.com/office/powerpoint/2010/main" val="330690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nort.org/lists.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snort.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eb.mit.edu/rhel-doc/4/RH-DOCS/rhel-sg-es-4/s1-ids-host.html#S2-IDS-HOST-TRI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lids.org/" TargetMode="External"/><Relationship Id="rId5" Type="http://schemas.openxmlformats.org/officeDocument/2006/relationships/hyperlink" Target="http://sourceforge.net/projects/swatch/" TargetMode="External"/><Relationship Id="rId4" Type="http://schemas.openxmlformats.org/officeDocument/2006/relationships/hyperlink" Target="http://www.tripwire.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Ciberseguridad. Manual práctico por Ortega Candel, José Manuel</a:t>
            </a:r>
          </a:p>
          <a:p>
            <a:endParaRPr lang="es-419" dirty="0"/>
          </a:p>
          <a:p>
            <a:r>
              <a:rPr lang="es-419" dirty="0"/>
              <a:t>https://web.mit.edu/rhel-doc/4/RH-DOCS/rhel-sg-es-4/ch-detection.html</a:t>
            </a:r>
          </a:p>
          <a:p>
            <a:r>
              <a:rPr lang="es-419" sz="1200" b="1" i="0" kern="1200" dirty="0">
                <a:solidFill>
                  <a:schemeClr val="tx1"/>
                </a:solidFill>
                <a:effectLst/>
                <a:latin typeface="+mn-lt"/>
                <a:ea typeface="+mn-ea"/>
                <a:cs typeface="+mn-cs"/>
              </a:rPr>
              <a:t>Capítulo 9. Detección de intrusos</a:t>
            </a:r>
          </a:p>
          <a:p>
            <a:r>
              <a:rPr lang="es-419" sz="1200" b="0" i="0" kern="1200" dirty="0">
                <a:solidFill>
                  <a:schemeClr val="tx1"/>
                </a:solidFill>
                <a:effectLst/>
                <a:latin typeface="+mn-lt"/>
                <a:ea typeface="+mn-ea"/>
                <a:cs typeface="+mn-cs"/>
              </a:rPr>
              <a:t>Las propiedades de gran valor necesitan ser protegidas de robo o destrucción potencial. Algunos hogares están equipados con sistemas de alarmas que pueden detectar ladrones, notificar a las autoridades cuando ocurre una entrada ilegal y hasta advertir a los dueños cuando sus hogares </a:t>
            </a:r>
            <a:r>
              <a:rPr lang="es-419" sz="1200" b="0" i="0" kern="1200" dirty="0" err="1">
                <a:solidFill>
                  <a:schemeClr val="tx1"/>
                </a:solidFill>
                <a:effectLst/>
                <a:latin typeface="+mn-lt"/>
                <a:ea typeface="+mn-ea"/>
                <a:cs typeface="+mn-cs"/>
              </a:rPr>
              <a:t>estan</a:t>
            </a:r>
            <a:r>
              <a:rPr lang="es-419" sz="1200" b="0" i="0" kern="1200" dirty="0">
                <a:solidFill>
                  <a:schemeClr val="tx1"/>
                </a:solidFill>
                <a:effectLst/>
                <a:latin typeface="+mn-lt"/>
                <a:ea typeface="+mn-ea"/>
                <a:cs typeface="+mn-cs"/>
              </a:rPr>
              <a:t> bajo fuego. Tales medidas son necesarias para asegurar la integridad de los hogares y la seguridad de sus dueños.</a:t>
            </a:r>
          </a:p>
          <a:p>
            <a:r>
              <a:rPr lang="es-419" sz="1200" b="0" i="0" kern="1200" dirty="0">
                <a:solidFill>
                  <a:schemeClr val="tx1"/>
                </a:solidFill>
                <a:effectLst/>
                <a:latin typeface="+mn-lt"/>
                <a:ea typeface="+mn-ea"/>
                <a:cs typeface="+mn-cs"/>
              </a:rPr>
              <a:t>El mismo aseguramiento de la integridad y seguridad debería ser aplicado a los sistemas de computación y datos. La Internet ha facilitado el flujo de la información, desde personal hasta financiera. Al mismo tiempo, también ha promovido muchos peligros. Los usuarios maliciosos y crackers buscan objetivos vulnerables tales como sistemas no actualizados, sistemas infectados con troyanos y redes ejecutando servicios inseguros. Las alarmas son necesarias para notificar a los administradores y a los miembros del equipo de seguridad que ha ocurrido una entrada ilegal para que así estos puedan responder en tiempo real a la amenaza. Se han diseñado los </a:t>
            </a:r>
            <a:r>
              <a:rPr lang="es-419" sz="1200" b="0" i="1" kern="1200" dirty="0">
                <a:solidFill>
                  <a:schemeClr val="tx1"/>
                </a:solidFill>
                <a:effectLst/>
                <a:latin typeface="+mn-lt"/>
                <a:ea typeface="+mn-ea"/>
                <a:cs typeface="+mn-cs"/>
              </a:rPr>
              <a:t>sistemas de detección de intrusos</a:t>
            </a:r>
            <a:r>
              <a:rPr lang="es-419" sz="1200" b="0" i="0" kern="1200" dirty="0">
                <a:solidFill>
                  <a:schemeClr val="tx1"/>
                </a:solidFill>
                <a:effectLst/>
                <a:latin typeface="+mn-lt"/>
                <a:ea typeface="+mn-ea"/>
                <a:cs typeface="+mn-cs"/>
              </a:rPr>
              <a:t> como tales sistemas de notificación.</a:t>
            </a:r>
          </a:p>
          <a:p>
            <a:r>
              <a:rPr lang="es-419" sz="1200" b="1" i="0" kern="1200" dirty="0">
                <a:solidFill>
                  <a:schemeClr val="tx1"/>
                </a:solidFill>
                <a:effectLst/>
                <a:latin typeface="+mn-lt"/>
                <a:ea typeface="+mn-ea"/>
                <a:cs typeface="+mn-cs"/>
              </a:rPr>
              <a:t>9.1. Definición de sistema de detección de intrusos</a:t>
            </a:r>
          </a:p>
          <a:p>
            <a:r>
              <a:rPr lang="es-419" sz="1200" b="0" i="0" kern="1200" dirty="0">
                <a:solidFill>
                  <a:schemeClr val="tx1"/>
                </a:solidFill>
                <a:effectLst/>
                <a:latin typeface="+mn-lt"/>
                <a:ea typeface="+mn-ea"/>
                <a:cs typeface="+mn-cs"/>
              </a:rPr>
              <a:t>Un sistema de detección de intrusos (IDS) es un proceso o dispositivo activo que analiza la actividad del sistema y de la red por entradas no autorizadas y/o actividades maliciosas. La forma en que un IDS detecta las anomalías pueden variar ampliamente; sin embargo, el objetivo final de cualquier IDS es el de atrapar a los perpetradores en el acto antes de que hagan algún daño a sus recursos.</a:t>
            </a:r>
          </a:p>
          <a:p>
            <a:r>
              <a:rPr lang="es-419" sz="1200" b="0" i="0" kern="1200" dirty="0">
                <a:solidFill>
                  <a:schemeClr val="tx1"/>
                </a:solidFill>
                <a:effectLst/>
                <a:latin typeface="+mn-lt"/>
                <a:ea typeface="+mn-ea"/>
                <a:cs typeface="+mn-cs"/>
              </a:rPr>
              <a:t>Un IDS protege a un sistema contra ataques, malos usos y compromisos. Puede también monitorear la actividad de la red, auditar las configuraciones de la red y sistemas por vulnerabilidades, analizar la integridad de los datos y más. Dependiendo de los métodos de detección que seleccione utilizar, existen numerosos beneficios directos e incidentales de usar un IDS.</a:t>
            </a:r>
          </a:p>
          <a:p>
            <a:r>
              <a:rPr lang="es-419" sz="1200" b="1" i="0" kern="1200" dirty="0">
                <a:solidFill>
                  <a:schemeClr val="tx1"/>
                </a:solidFill>
                <a:effectLst/>
                <a:latin typeface="+mn-lt"/>
                <a:ea typeface="+mn-ea"/>
                <a:cs typeface="+mn-cs"/>
              </a:rPr>
              <a:t>9.1.1. Tipos de IDS</a:t>
            </a:r>
          </a:p>
          <a:p>
            <a:r>
              <a:rPr lang="es-419" sz="1200" b="0" i="0" kern="1200" dirty="0">
                <a:solidFill>
                  <a:schemeClr val="tx1"/>
                </a:solidFill>
                <a:effectLst/>
                <a:latin typeface="+mn-lt"/>
                <a:ea typeface="+mn-ea"/>
                <a:cs typeface="+mn-cs"/>
              </a:rPr>
              <a:t>Entender que es un IDS y las funciones que proporciona, es clave para determinar cuál será el tipo apropiado para incluir en una política de seguridad de computación. Esta sección discute los conceptos detrás de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las funcionalidades de cada tipo de IDS y la aparición de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híbridos, que emplean varias técnicas de detección y herramientas en un sólo paquete.</a:t>
            </a:r>
          </a:p>
          <a:p>
            <a:r>
              <a:rPr lang="es-419" sz="1200" b="0" i="0" kern="1200" dirty="0">
                <a:solidFill>
                  <a:schemeClr val="tx1"/>
                </a:solidFill>
                <a:effectLst/>
                <a:latin typeface="+mn-lt"/>
                <a:ea typeface="+mn-ea"/>
                <a:cs typeface="+mn-cs"/>
              </a:rPr>
              <a:t>Algunos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están </a:t>
            </a:r>
            <a:r>
              <a:rPr lang="es-419" sz="1200" b="0" i="1" kern="1200" dirty="0">
                <a:solidFill>
                  <a:schemeClr val="tx1"/>
                </a:solidFill>
                <a:effectLst/>
                <a:latin typeface="+mn-lt"/>
                <a:ea typeface="+mn-ea"/>
                <a:cs typeface="+mn-cs"/>
              </a:rPr>
              <a:t>basados en conocimiento</a:t>
            </a:r>
            <a:r>
              <a:rPr lang="es-419" sz="1200" b="0" i="0" kern="1200" dirty="0">
                <a:solidFill>
                  <a:schemeClr val="tx1"/>
                </a:solidFill>
                <a:effectLst/>
                <a:latin typeface="+mn-lt"/>
                <a:ea typeface="+mn-ea"/>
                <a:cs typeface="+mn-cs"/>
              </a:rPr>
              <a:t>, lo que alerta a los administradores de seguridad antes de que ocurra una intrusión usando una base de datos de ataques comunes. Alternativamente, existen los IDS basados en </a:t>
            </a:r>
            <a:r>
              <a:rPr lang="es-419" sz="1200" b="0" i="1" kern="1200" dirty="0">
                <a:solidFill>
                  <a:schemeClr val="tx1"/>
                </a:solidFill>
                <a:effectLst/>
                <a:latin typeface="+mn-lt"/>
                <a:ea typeface="+mn-ea"/>
                <a:cs typeface="+mn-cs"/>
              </a:rPr>
              <a:t>comportamiento</a:t>
            </a:r>
            <a:r>
              <a:rPr lang="es-419" sz="1200" b="0" i="0" kern="1200" dirty="0">
                <a:solidFill>
                  <a:schemeClr val="tx1"/>
                </a:solidFill>
                <a:effectLst/>
                <a:latin typeface="+mn-lt"/>
                <a:ea typeface="+mn-ea"/>
                <a:cs typeface="+mn-cs"/>
              </a:rPr>
              <a:t>, que hacen un seguimiento de todos los recursos usados buscando cualquier anomalía, lo que es usualmente una señal positiva de actividad maliciosa. Algunos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son servicios independientes que trabajan en el fondo y escuchan pasivamente la actividad, registrando cualquier paquete externo sospechoso. Otros combinan las herramientas de sistemas estándar, configuraciones modificadas y el registro detallado, con la intuición y la experiencia del administrador para crear un kit poderoso de detección de intrusos. Evaluando las diferentes técnicas de detección de intrusos lo ayudará a encontrar aquella que es adecuada para su organización.</a:t>
            </a:r>
          </a:p>
          <a:p>
            <a:r>
              <a:rPr lang="es-419" sz="1200" b="0" i="0" kern="1200" dirty="0">
                <a:solidFill>
                  <a:schemeClr val="tx1"/>
                </a:solidFill>
                <a:effectLst/>
                <a:latin typeface="+mn-lt"/>
                <a:ea typeface="+mn-ea"/>
                <a:cs typeface="+mn-cs"/>
              </a:rPr>
              <a:t>Los tipos más importantes de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mencionados en el campo de seguridad son conocidos como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a:t>
            </a:r>
            <a:r>
              <a:rPr lang="es-419" sz="1200" b="0" i="1" kern="1200" dirty="0">
                <a:solidFill>
                  <a:schemeClr val="tx1"/>
                </a:solidFill>
                <a:effectLst/>
                <a:latin typeface="+mn-lt"/>
                <a:ea typeface="+mn-ea"/>
                <a:cs typeface="+mn-cs"/>
              </a:rPr>
              <a:t>basados en host</a:t>
            </a:r>
            <a:r>
              <a:rPr lang="es-419" sz="1200" b="0" i="0" kern="1200" dirty="0">
                <a:solidFill>
                  <a:schemeClr val="tx1"/>
                </a:solidFill>
                <a:effectLst/>
                <a:latin typeface="+mn-lt"/>
                <a:ea typeface="+mn-ea"/>
                <a:cs typeface="+mn-cs"/>
              </a:rPr>
              <a:t> y </a:t>
            </a:r>
            <a:r>
              <a:rPr lang="es-419" sz="1200" b="0" i="1" kern="1200" dirty="0">
                <a:solidFill>
                  <a:schemeClr val="tx1"/>
                </a:solidFill>
                <a:effectLst/>
                <a:latin typeface="+mn-lt"/>
                <a:ea typeface="+mn-ea"/>
                <a:cs typeface="+mn-cs"/>
              </a:rPr>
              <a:t>basados en red</a:t>
            </a:r>
            <a:r>
              <a:rPr lang="es-419" sz="1200" b="0" i="0" kern="1200" dirty="0">
                <a:solidFill>
                  <a:schemeClr val="tx1"/>
                </a:solidFill>
                <a:effectLst/>
                <a:latin typeface="+mn-lt"/>
                <a:ea typeface="+mn-ea"/>
                <a:cs typeface="+mn-cs"/>
              </a:rPr>
              <a:t>. Un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 en host es el más completo de los dos, que implica la implementación de un sistema de detección en cada host individual. Sin importar en qué ambiente de red resida el host, estará protegido. Un IDS basado en la red filtra los paquetes a través de un dispositivo simple antes de comenzar a enviar a host específicos.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basados en red a menudo se consideran como menos completos puestos que muchos host en un ambiente móvil lo hacen indisponible para el escaneo y protección de paquetes de red.</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2</a:t>
            </a:fld>
            <a:endParaRPr lang="es-419"/>
          </a:p>
        </p:txBody>
      </p:sp>
    </p:spTree>
    <p:extLst>
      <p:ext uri="{BB962C8B-B14F-4D97-AF65-F5344CB8AC3E}">
        <p14:creationId xmlns:p14="http://schemas.microsoft.com/office/powerpoint/2010/main" val="2392075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Verificar</a:t>
            </a:r>
            <a:r>
              <a:rPr lang="en-US" sz="1200" b="0" i="0" kern="1200" dirty="0">
                <a:solidFill>
                  <a:schemeClr val="tx1"/>
                </a:solidFill>
                <a:effectLst/>
                <a:latin typeface="+mn-lt"/>
                <a:ea typeface="+mn-ea"/>
                <a:cs typeface="+mn-cs"/>
              </a:rPr>
              <a:t> el </a:t>
            </a:r>
            <a:r>
              <a:rPr lang="en-US" sz="1200" b="0" i="0" kern="1200" dirty="0" err="1">
                <a:solidFill>
                  <a:schemeClr val="tx1"/>
                </a:solidFill>
                <a:effectLst/>
                <a:latin typeface="+mn-lt"/>
                <a:ea typeface="+mn-ea"/>
                <a:cs typeface="+mn-cs"/>
              </a:rPr>
              <a:t>éxito</a:t>
            </a:r>
            <a:r>
              <a:rPr lang="en-US" sz="1200" b="0" i="0" kern="1200" dirty="0">
                <a:solidFill>
                  <a:schemeClr val="tx1"/>
                </a:solidFill>
                <a:effectLst/>
                <a:latin typeface="+mn-lt"/>
                <a:ea typeface="+mn-ea"/>
                <a:cs typeface="+mn-cs"/>
              </a:rPr>
              <a:t> o </a:t>
            </a:r>
            <a:r>
              <a:rPr lang="en-US" sz="1200" b="0" i="0" kern="1200" dirty="0" err="1">
                <a:solidFill>
                  <a:schemeClr val="tx1"/>
                </a:solidFill>
                <a:effectLst/>
                <a:latin typeface="+mn-lt"/>
                <a:ea typeface="+mn-ea"/>
                <a:cs typeface="+mn-cs"/>
              </a:rPr>
              <a:t>fracaso</a:t>
            </a:r>
            <a:r>
              <a:rPr lang="en-US" sz="1200" b="0" i="0" kern="1200" dirty="0">
                <a:solidFill>
                  <a:schemeClr val="tx1"/>
                </a:solidFill>
                <a:effectLst/>
                <a:latin typeface="+mn-lt"/>
                <a:ea typeface="+mn-ea"/>
                <a:cs typeface="+mn-cs"/>
              </a:rPr>
              <a:t> de un </a:t>
            </a:r>
            <a:r>
              <a:rPr lang="en-US" sz="1200" b="0" i="0" kern="1200" dirty="0" err="1">
                <a:solidFill>
                  <a:schemeClr val="tx1"/>
                </a:solidFill>
                <a:effectLst/>
                <a:latin typeface="+mn-lt"/>
                <a:ea typeface="+mn-ea"/>
                <a:cs typeface="+mn-cs"/>
              </a:rPr>
              <a:t>ataque</a:t>
            </a:r>
            <a:r>
              <a:rPr lang="en-US" sz="1200" b="0" i="0" kern="1200" dirty="0">
                <a:solidFill>
                  <a:schemeClr val="tx1"/>
                </a:solidFill>
                <a:effectLst/>
                <a:latin typeface="+mn-lt"/>
                <a:ea typeface="+mn-ea"/>
                <a:cs typeface="+mn-cs"/>
              </a:rPr>
              <a:t>: </a:t>
            </a:r>
            <a:r>
              <a:rPr lang="es-419" sz="1200" b="0" i="0" kern="1200" dirty="0">
                <a:solidFill>
                  <a:schemeClr val="tx1"/>
                </a:solidFill>
                <a:effectLst/>
                <a:latin typeface="+mn-lt"/>
                <a:ea typeface="+mn-ea"/>
                <a:cs typeface="+mn-cs"/>
              </a:rPr>
              <a:t>los registros del sistema y las pistas de auditoría facilitan que los administradores de seguridad conozcan las actividades maliciosas y sus impactos adversos en las computadoras. El IDS basado en host utiliza registros que contienen series de eventos con límite de tiempo y resalta los cambios debido a actividades externas. En las inspecciones de registros y cambios en la línea de base del sistema, se puede medir si un ataque fue exitoso o no con mayor precisión.</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Supervisión de actividades específicas del sistema: Un HIDS no solo monitorea las actividades ejecutadas por los usuarios, sino que también rastrea los cambios que realizan los administradores de seguridad. El IDS basado en host detecta cambios inadecuados tan pronto como se ejecutan y realiza entradas en lugares designados en archivos relacionados con la seguridad. Para eliminar estas entradas, uno debe tener varios niveles de privilegios que no es posible lograr sin la cooperación de los administradores de seguridad. El IDS basado en host supervisa las actividades de acceso a los archivos, como el acceso a los archivos, la </a:t>
            </a:r>
            <a:r>
              <a:rPr lang="es-419" sz="1200" b="0" i="0" kern="1200" dirty="0" err="1">
                <a:solidFill>
                  <a:schemeClr val="tx1"/>
                </a:solidFill>
                <a:effectLst/>
                <a:latin typeface="+mn-lt"/>
                <a:ea typeface="+mn-ea"/>
                <a:cs typeface="+mn-cs"/>
              </a:rPr>
              <a:t>sobrescritura</a:t>
            </a:r>
            <a:r>
              <a:rPr lang="es-419" sz="1200" b="0" i="0" kern="1200" dirty="0">
                <a:solidFill>
                  <a:schemeClr val="tx1"/>
                </a:solidFill>
                <a:effectLst/>
                <a:latin typeface="+mn-lt"/>
                <a:ea typeface="+mn-ea"/>
                <a:cs typeface="+mn-cs"/>
              </a:rPr>
              <a:t> y los cambios en los permisos de los archivos, e intenta vigilar de cerca las cuentas de usuario agregadas, eliminadas o modificadas.</a:t>
            </a:r>
          </a:p>
          <a:p>
            <a:endParaRPr lang="es-419" sz="1200" b="0" i="0" kern="1200" dirty="0">
              <a:solidFill>
                <a:schemeClr val="tx1"/>
              </a:solidFill>
              <a:effectLst/>
              <a:latin typeface="+mn-lt"/>
              <a:ea typeface="+mn-ea"/>
              <a:cs typeface="+mn-cs"/>
            </a:endParaRPr>
          </a:p>
          <a:p>
            <a:r>
              <a:rPr lang="es-419" dirty="0"/>
              <a:t>Detecta ataques de teclado: Los IDS basados ​​en la red a menudo no detectan los ataques que se activan repentinamente a través de los teclados. HIDS tiene la capacidad de detectar este tipo de ataques.</a:t>
            </a:r>
          </a:p>
          <a:p>
            <a:endParaRPr lang="es-419" dirty="0"/>
          </a:p>
          <a:p>
            <a:r>
              <a:rPr lang="es-419" sz="1200" dirty="0"/>
              <a:t>Adecuado para entornos cifrados y conmutados: Los HIDS se configuran en varios hosts en toda la empresa y presentan mejores soluciones a los desafíos que enfrentan los IDS basados ​​en la red. Los IDS basados ​​en red no son muy efectivos en entornos de conmutación y encriptados, ya que estos no pueden detectar los patrones de actividades maliciosas de manera efectiva y los deja pasar. Los conmutadores permiten administrar redes grandes con muchos segmentos de red pequeños, lo que dificulta decidir la mejor ubicación para implementar IDS basados ​​en red para que se pueda lograr una cobertura de red suficiente. En el entorno encriptado y conmutado, los HIDS son adecuados porque las intrusiones se detectan con el monitoreo del tráfico de red.</a:t>
            </a:r>
          </a:p>
          <a:p>
            <a:endParaRPr lang="es-419" sz="1200" dirty="0"/>
          </a:p>
          <a:p>
            <a:r>
              <a:rPr lang="es-419" sz="1200" dirty="0"/>
              <a:t>No requiere software y hardware adicional: HIDS funciona en la infraestructura de red existente que contiene clientes y servidores y no requiere software ni hardware adicional para proteger los sistemas. Como resultado, los HIDS son mucho más rentables y requieren menos mantenimiento.</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11</a:t>
            </a:fld>
            <a:endParaRPr lang="es-419"/>
          </a:p>
        </p:txBody>
      </p:sp>
    </p:spTree>
    <p:extLst>
      <p:ext uri="{BB962C8B-B14F-4D97-AF65-F5344CB8AC3E}">
        <p14:creationId xmlns:p14="http://schemas.microsoft.com/office/powerpoint/2010/main" val="4090028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https://web.mit.edu/rhel-doc/4/RH-DOCS/rhel-sg-es-4/s1-ids-net.html</a:t>
            </a:r>
          </a:p>
          <a:p>
            <a:r>
              <a:rPr lang="es-419" sz="1200" b="1" i="0" kern="1200" dirty="0">
                <a:solidFill>
                  <a:schemeClr val="tx1"/>
                </a:solidFill>
                <a:effectLst/>
                <a:latin typeface="+mn-lt"/>
                <a:ea typeface="+mn-ea"/>
                <a:cs typeface="+mn-cs"/>
              </a:rPr>
              <a:t>9.3. IDS basados en la red</a:t>
            </a:r>
          </a:p>
          <a:p>
            <a:r>
              <a:rPr lang="es-419" sz="1200" b="0" i="0" kern="1200" dirty="0">
                <a:solidFill>
                  <a:schemeClr val="tx1"/>
                </a:solidFill>
                <a:effectLst/>
                <a:latin typeface="+mn-lt"/>
                <a:ea typeface="+mn-ea"/>
                <a:cs typeface="+mn-cs"/>
              </a:rPr>
              <a:t>Los sistemas de detección de intrusos basados en la red operan de una forma diferente que aquellos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basados en host. La filosofía de diseño de un IDS basado en la red es escanear los paquetes de red al nivel del enrutador o host, auditar la información de los paquetes y registrar cualquier paquete sospechoso en un archivo de registros especial con información extendida. Basándose en estos paquetes sospechosos, un IDS basado en la red puede escanear su propia base de datos de firmas de ataques a la red y asignarles un nivel de severidad para cada paquete. Si los niveles de severidad son lo suficientemente altos, se enviará un correo electrónico o un mensaje de </a:t>
            </a:r>
            <a:r>
              <a:rPr lang="es-419" sz="1200" b="0" i="0" kern="1200" dirty="0" err="1">
                <a:solidFill>
                  <a:schemeClr val="tx1"/>
                </a:solidFill>
                <a:effectLst/>
                <a:latin typeface="+mn-lt"/>
                <a:ea typeface="+mn-ea"/>
                <a:cs typeface="+mn-cs"/>
              </a:rPr>
              <a:t>pager</a:t>
            </a:r>
            <a:r>
              <a:rPr lang="es-419" sz="1200" b="0" i="0" kern="1200" dirty="0">
                <a:solidFill>
                  <a:schemeClr val="tx1"/>
                </a:solidFill>
                <a:effectLst/>
                <a:latin typeface="+mn-lt"/>
                <a:ea typeface="+mn-ea"/>
                <a:cs typeface="+mn-cs"/>
              </a:rPr>
              <a:t> de advertencia a los miembros del equipo de seguridad para que ellos puedan investigar la naturaleza de la anomalía.</a:t>
            </a:r>
          </a:p>
          <a:p>
            <a:r>
              <a:rPr lang="es-419" sz="1200" b="0" i="0" kern="1200" dirty="0">
                <a:solidFill>
                  <a:schemeClr val="tx1"/>
                </a:solidFill>
                <a:effectLst/>
                <a:latin typeface="+mn-lt"/>
                <a:ea typeface="+mn-ea"/>
                <a:cs typeface="+mn-cs"/>
              </a:rPr>
              <a:t>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basados en la red se han vuelto muy populares a medida en que la Internet ha crecido en tamaño y tráfico.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que son capaces de escanear grandes volúmenes de actividad en la red y </a:t>
            </a:r>
            <a:r>
              <a:rPr lang="es-419" sz="1200" b="0" i="0" kern="1200" dirty="0" err="1">
                <a:solidFill>
                  <a:schemeClr val="tx1"/>
                </a:solidFill>
                <a:effectLst/>
                <a:latin typeface="+mn-lt"/>
                <a:ea typeface="+mn-ea"/>
                <a:cs typeface="+mn-cs"/>
              </a:rPr>
              <a:t>exitósamente</a:t>
            </a:r>
            <a:r>
              <a:rPr lang="es-419" sz="1200" b="0" i="0" kern="1200" dirty="0">
                <a:solidFill>
                  <a:schemeClr val="tx1"/>
                </a:solidFill>
                <a:effectLst/>
                <a:latin typeface="+mn-lt"/>
                <a:ea typeface="+mn-ea"/>
                <a:cs typeface="+mn-cs"/>
              </a:rPr>
              <a:t> etiquetar transmisiones sospechosas, son bien recibidos dentro de la industria de seguridad. Debido a la inseguridad inherente de los protocolos TCP/IP, se ha vuelto imperativo desarrollar </a:t>
            </a:r>
            <a:r>
              <a:rPr lang="es-419" sz="1200" b="0" i="0" kern="1200" dirty="0" err="1">
                <a:solidFill>
                  <a:schemeClr val="tx1"/>
                </a:solidFill>
                <a:effectLst/>
                <a:latin typeface="+mn-lt"/>
                <a:ea typeface="+mn-ea"/>
                <a:cs typeface="+mn-cs"/>
              </a:rPr>
              <a:t>escaners</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huzmeadores</a:t>
            </a:r>
            <a:r>
              <a:rPr lang="es-419" sz="1200" b="0" i="0" kern="1200" dirty="0">
                <a:solidFill>
                  <a:schemeClr val="tx1"/>
                </a:solidFill>
                <a:effectLst/>
                <a:latin typeface="+mn-lt"/>
                <a:ea typeface="+mn-ea"/>
                <a:cs typeface="+mn-cs"/>
              </a:rPr>
              <a:t> y otras herramientas de auditoria y detección para así prevenir violaciones de seguridad por actividades maliciosas en la red, tales como:</a:t>
            </a:r>
          </a:p>
          <a:p>
            <a:r>
              <a:rPr lang="es-419" sz="1200" b="0" i="0" kern="1200" dirty="0">
                <a:solidFill>
                  <a:schemeClr val="tx1"/>
                </a:solidFill>
                <a:effectLst/>
                <a:latin typeface="+mn-lt"/>
                <a:ea typeface="+mn-ea"/>
                <a:cs typeface="+mn-cs"/>
              </a:rPr>
              <a:t>Engaño de direcciones IP (IP </a:t>
            </a:r>
            <a:r>
              <a:rPr lang="es-419" sz="1200" b="0" i="0" kern="1200" dirty="0" err="1">
                <a:solidFill>
                  <a:schemeClr val="tx1"/>
                </a:solidFill>
                <a:effectLst/>
                <a:latin typeface="+mn-lt"/>
                <a:ea typeface="+mn-ea"/>
                <a:cs typeface="+mn-cs"/>
              </a:rPr>
              <a:t>Spoofing</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ataques de rechazo de servicio (DoS)</a:t>
            </a:r>
          </a:p>
          <a:p>
            <a:r>
              <a:rPr lang="es-419" sz="1200" b="0" i="0" kern="1200" dirty="0">
                <a:solidFill>
                  <a:schemeClr val="tx1"/>
                </a:solidFill>
                <a:effectLst/>
                <a:latin typeface="+mn-lt"/>
                <a:ea typeface="+mn-ea"/>
                <a:cs typeface="+mn-cs"/>
              </a:rPr>
              <a:t>envenenamiento de caché </a:t>
            </a:r>
            <a:r>
              <a:rPr lang="es-419" sz="1200" b="0" i="0" kern="1200" dirty="0" err="1">
                <a:solidFill>
                  <a:schemeClr val="tx1"/>
                </a:solidFill>
                <a:effectLst/>
                <a:latin typeface="+mn-lt"/>
                <a:ea typeface="+mn-ea"/>
                <a:cs typeface="+mn-cs"/>
              </a:rPr>
              <a:t>arp</a:t>
            </a:r>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Corrupción de nombres DNS</a:t>
            </a:r>
          </a:p>
          <a:p>
            <a:r>
              <a:rPr lang="es-419" sz="1200" b="0" i="0" kern="1200" dirty="0">
                <a:solidFill>
                  <a:schemeClr val="tx1"/>
                </a:solidFill>
                <a:effectLst/>
                <a:latin typeface="+mn-lt"/>
                <a:ea typeface="+mn-ea"/>
                <a:cs typeface="+mn-cs"/>
              </a:rPr>
              <a:t>ataques de hombre en el medio</a:t>
            </a:r>
          </a:p>
          <a:p>
            <a:r>
              <a:rPr lang="es-419" sz="1200" b="0" i="0" kern="1200" dirty="0">
                <a:solidFill>
                  <a:schemeClr val="tx1"/>
                </a:solidFill>
                <a:effectLst/>
                <a:latin typeface="+mn-lt"/>
                <a:ea typeface="+mn-ea"/>
                <a:cs typeface="+mn-cs"/>
              </a:rPr>
              <a:t>La mayoría de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basados en la red requieren que el dispositivo de red del sistema host sea configurado a modo </a:t>
            </a:r>
            <a:r>
              <a:rPr lang="es-419" sz="1200" b="0" i="1" kern="1200" dirty="0">
                <a:solidFill>
                  <a:schemeClr val="tx1"/>
                </a:solidFill>
                <a:effectLst/>
                <a:latin typeface="+mn-lt"/>
                <a:ea typeface="+mn-ea"/>
                <a:cs typeface="+mn-cs"/>
              </a:rPr>
              <a:t>promiscuo</a:t>
            </a:r>
            <a:r>
              <a:rPr lang="es-419" sz="1200" b="0" i="0" kern="1200" dirty="0">
                <a:solidFill>
                  <a:schemeClr val="tx1"/>
                </a:solidFill>
                <a:effectLst/>
                <a:latin typeface="+mn-lt"/>
                <a:ea typeface="+mn-ea"/>
                <a:cs typeface="+mn-cs"/>
              </a:rPr>
              <a:t>, lo cual permite al dispositivo capturar </a:t>
            </a:r>
            <a:r>
              <a:rPr lang="es-419" sz="1200" b="0" i="1" kern="1200" dirty="0">
                <a:solidFill>
                  <a:schemeClr val="tx1"/>
                </a:solidFill>
                <a:effectLst/>
                <a:latin typeface="+mn-lt"/>
                <a:ea typeface="+mn-ea"/>
                <a:cs typeface="+mn-cs"/>
              </a:rPr>
              <a:t>todos</a:t>
            </a:r>
            <a:r>
              <a:rPr lang="es-419" sz="1200" b="0" i="0" kern="1200" dirty="0">
                <a:solidFill>
                  <a:schemeClr val="tx1"/>
                </a:solidFill>
                <a:effectLst/>
                <a:latin typeface="+mn-lt"/>
                <a:ea typeface="+mn-ea"/>
                <a:cs typeface="+mn-cs"/>
              </a:rPr>
              <a:t> los paquetes que pasan por la red. El modo promiscuo puede ser configurado a través del comando </a:t>
            </a:r>
            <a:r>
              <a:rPr lang="es-419" sz="1200" b="0" i="0" kern="1200" dirty="0" err="1">
                <a:solidFill>
                  <a:schemeClr val="tx1"/>
                </a:solidFill>
                <a:effectLst/>
                <a:latin typeface="+mn-lt"/>
                <a:ea typeface="+mn-ea"/>
                <a:cs typeface="+mn-cs"/>
              </a:rPr>
              <a:t>ifconfig</a:t>
            </a:r>
            <a:r>
              <a:rPr lang="es-419" sz="1200" b="0" i="0" kern="1200" dirty="0">
                <a:solidFill>
                  <a:schemeClr val="tx1"/>
                </a:solidFill>
                <a:effectLst/>
                <a:latin typeface="+mn-lt"/>
                <a:ea typeface="+mn-ea"/>
                <a:cs typeface="+mn-cs"/>
              </a:rPr>
              <a:t>, tal como sigue:</a:t>
            </a:r>
          </a:p>
          <a:p>
            <a:r>
              <a:rPr lang="es-419" sz="1200" kern="1200" dirty="0" err="1">
                <a:solidFill>
                  <a:schemeClr val="tx1"/>
                </a:solidFill>
                <a:effectLst/>
                <a:latin typeface="+mn-lt"/>
                <a:ea typeface="+mn-ea"/>
                <a:cs typeface="+mn-cs"/>
              </a:rPr>
              <a:t>ifconfig</a:t>
            </a:r>
            <a:r>
              <a:rPr lang="es-419" sz="1200" kern="1200" dirty="0">
                <a:solidFill>
                  <a:schemeClr val="tx1"/>
                </a:solidFill>
                <a:effectLst/>
                <a:latin typeface="+mn-lt"/>
                <a:ea typeface="+mn-ea"/>
                <a:cs typeface="+mn-cs"/>
              </a:rPr>
              <a:t> eth0 </a:t>
            </a:r>
            <a:r>
              <a:rPr lang="es-419" sz="1200" kern="1200" dirty="0" err="1">
                <a:solidFill>
                  <a:schemeClr val="tx1"/>
                </a:solidFill>
                <a:effectLst/>
                <a:latin typeface="+mn-lt"/>
                <a:ea typeface="+mn-ea"/>
                <a:cs typeface="+mn-cs"/>
              </a:rPr>
              <a:t>promisc</a:t>
            </a:r>
            <a:r>
              <a:rPr lang="es-419" sz="1200" b="0" i="0" kern="1200" dirty="0" err="1">
                <a:solidFill>
                  <a:schemeClr val="tx1"/>
                </a:solidFill>
                <a:effectLst/>
                <a:latin typeface="+mn-lt"/>
                <a:ea typeface="+mn-ea"/>
                <a:cs typeface="+mn-cs"/>
              </a:rPr>
              <a:t>Al</a:t>
            </a:r>
            <a:r>
              <a:rPr lang="es-419" sz="1200" b="0" i="0" kern="1200" dirty="0">
                <a:solidFill>
                  <a:schemeClr val="tx1"/>
                </a:solidFill>
                <a:effectLst/>
                <a:latin typeface="+mn-lt"/>
                <a:ea typeface="+mn-ea"/>
                <a:cs typeface="+mn-cs"/>
              </a:rPr>
              <a:t> ejecutar </a:t>
            </a:r>
            <a:r>
              <a:rPr lang="es-419" sz="1200" b="0" i="0" kern="1200" dirty="0" err="1">
                <a:solidFill>
                  <a:schemeClr val="tx1"/>
                </a:solidFill>
                <a:effectLst/>
                <a:latin typeface="+mn-lt"/>
                <a:ea typeface="+mn-ea"/>
                <a:cs typeface="+mn-cs"/>
              </a:rPr>
              <a:t>ifconfig</a:t>
            </a:r>
            <a:r>
              <a:rPr lang="es-419" sz="1200" b="0" i="0" kern="1200" dirty="0">
                <a:solidFill>
                  <a:schemeClr val="tx1"/>
                </a:solidFill>
                <a:effectLst/>
                <a:latin typeface="+mn-lt"/>
                <a:ea typeface="+mn-ea"/>
                <a:cs typeface="+mn-cs"/>
              </a:rPr>
              <a:t> sin ninguna opción revela que eth0 está ahora en modo promiscuo(PROMISC).</a:t>
            </a:r>
          </a:p>
          <a:p>
            <a:r>
              <a:rPr lang="es-419" sz="1200" kern="1200" dirty="0">
                <a:solidFill>
                  <a:schemeClr val="tx1"/>
                </a:solidFill>
                <a:effectLst/>
                <a:latin typeface="+mn-lt"/>
                <a:ea typeface="+mn-ea"/>
                <a:cs typeface="+mn-cs"/>
              </a:rPr>
              <a:t>eth0 Link </a:t>
            </a:r>
            <a:r>
              <a:rPr lang="es-419" sz="1200" kern="1200" dirty="0" err="1">
                <a:solidFill>
                  <a:schemeClr val="tx1"/>
                </a:solidFill>
                <a:effectLst/>
                <a:latin typeface="+mn-lt"/>
                <a:ea typeface="+mn-ea"/>
                <a:cs typeface="+mn-cs"/>
              </a:rPr>
              <a:t>encap:Ethernet</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HWaddr</a:t>
            </a:r>
            <a:r>
              <a:rPr lang="es-419" sz="1200" kern="1200" dirty="0">
                <a:solidFill>
                  <a:schemeClr val="tx1"/>
                </a:solidFill>
                <a:effectLst/>
                <a:latin typeface="+mn-lt"/>
                <a:ea typeface="+mn-ea"/>
                <a:cs typeface="+mn-cs"/>
              </a:rPr>
              <a:t> 00:00:D0:0D:00:01 </a:t>
            </a:r>
            <a:r>
              <a:rPr lang="es-419" sz="1200" kern="1200" dirty="0" err="1">
                <a:solidFill>
                  <a:schemeClr val="tx1"/>
                </a:solidFill>
                <a:effectLst/>
                <a:latin typeface="+mn-lt"/>
                <a:ea typeface="+mn-ea"/>
                <a:cs typeface="+mn-cs"/>
              </a:rPr>
              <a:t>inet</a:t>
            </a:r>
            <a:r>
              <a:rPr lang="es-419" sz="1200" kern="1200" dirty="0">
                <a:solidFill>
                  <a:schemeClr val="tx1"/>
                </a:solidFill>
                <a:effectLst/>
                <a:latin typeface="+mn-lt"/>
                <a:ea typeface="+mn-ea"/>
                <a:cs typeface="+mn-cs"/>
              </a:rPr>
              <a:t> addr:192.168.1.50 Bcast:192.168.1.255 Mask:255.255.252.0 UP BROADCAST RUNNING PROMISC MULTICAST MTU:1500 Metric:1 RX packets:6222015 errors:0 dropped:0 overruns:138 frame:0 TX packets:5370458 errors:0 dropped:0 overruns:0 carrier:0 collisions:0 txqueuelen:100 RX bytes:2505498554 (2389.4 Mb) TX bytes:1521375170 (1450.8 Mb) Interrupt:9 Base address:0xec80 lo Link </a:t>
            </a:r>
            <a:r>
              <a:rPr lang="es-419" sz="1200" kern="1200" dirty="0" err="1">
                <a:solidFill>
                  <a:schemeClr val="tx1"/>
                </a:solidFill>
                <a:effectLst/>
                <a:latin typeface="+mn-lt"/>
                <a:ea typeface="+mn-ea"/>
                <a:cs typeface="+mn-cs"/>
              </a:rPr>
              <a:t>encap:Local</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Loopback</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inet</a:t>
            </a:r>
            <a:r>
              <a:rPr lang="es-419" sz="1200" kern="1200" dirty="0">
                <a:solidFill>
                  <a:schemeClr val="tx1"/>
                </a:solidFill>
                <a:effectLst/>
                <a:latin typeface="+mn-lt"/>
                <a:ea typeface="+mn-ea"/>
                <a:cs typeface="+mn-cs"/>
              </a:rPr>
              <a:t> addr:127.0.0.1 Mask:255.0.0.0 UP LOOPBACK RUNNING MTU:16436 Metric:1 RX packets:21621 errors:0 dropped:0 overruns:0 frame:0 TX packets:21621 errors:0 dropped:0 overruns:0 carrier:0 collisions:0 txqueuelen:0 RX bytes:1070918 (1.0 Mb) TX bytes:1070918 (1.0 Mb)</a:t>
            </a:r>
            <a:r>
              <a:rPr lang="es-419" sz="1200" b="0" i="0" kern="1200" dirty="0">
                <a:solidFill>
                  <a:schemeClr val="tx1"/>
                </a:solidFill>
                <a:effectLst/>
                <a:latin typeface="+mn-lt"/>
                <a:ea typeface="+mn-ea"/>
                <a:cs typeface="+mn-cs"/>
              </a:rPr>
              <a:t>Usando una herramienta tal como </a:t>
            </a:r>
            <a:r>
              <a:rPr lang="es-419" sz="1200" b="0" i="0" kern="1200" dirty="0" err="1">
                <a:solidFill>
                  <a:schemeClr val="tx1"/>
                </a:solidFill>
                <a:effectLst/>
                <a:latin typeface="+mn-lt"/>
                <a:ea typeface="+mn-ea"/>
                <a:cs typeface="+mn-cs"/>
              </a:rPr>
              <a:t>tcpdump</a:t>
            </a:r>
            <a:r>
              <a:rPr lang="es-419" sz="1200" b="0" i="0" kern="1200" dirty="0">
                <a:solidFill>
                  <a:schemeClr val="tx1"/>
                </a:solidFill>
                <a:effectLst/>
                <a:latin typeface="+mn-lt"/>
                <a:ea typeface="+mn-ea"/>
                <a:cs typeface="+mn-cs"/>
              </a:rPr>
              <a:t> (incluida con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se pueden ver las grandes cantidades de tráfico pasando a través de la red:</a:t>
            </a:r>
          </a:p>
          <a:p>
            <a:r>
              <a:rPr lang="es-419" sz="1200" kern="1200" dirty="0" err="1">
                <a:solidFill>
                  <a:schemeClr val="tx1"/>
                </a:solidFill>
                <a:effectLst/>
                <a:latin typeface="+mn-lt"/>
                <a:ea typeface="+mn-ea"/>
                <a:cs typeface="+mn-cs"/>
              </a:rPr>
              <a:t>tcpdump</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listening</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on</a:t>
            </a:r>
            <a:r>
              <a:rPr lang="es-419" sz="1200" kern="1200" dirty="0">
                <a:solidFill>
                  <a:schemeClr val="tx1"/>
                </a:solidFill>
                <a:effectLst/>
                <a:latin typeface="+mn-lt"/>
                <a:ea typeface="+mn-ea"/>
                <a:cs typeface="+mn-cs"/>
              </a:rPr>
              <a:t> eth0 02:05:53.702142 </a:t>
            </a:r>
            <a:r>
              <a:rPr lang="es-419" sz="1200" kern="1200" dirty="0" err="1">
                <a:solidFill>
                  <a:schemeClr val="tx1"/>
                </a:solidFill>
                <a:effectLst/>
                <a:latin typeface="+mn-lt"/>
                <a:ea typeface="+mn-ea"/>
                <a:cs typeface="+mn-cs"/>
              </a:rPr>
              <a:t>pinky.example.com.ha-cluster</a:t>
            </a:r>
            <a:r>
              <a:rPr lang="es-419" sz="1200" kern="1200" dirty="0">
                <a:solidFill>
                  <a:schemeClr val="tx1"/>
                </a:solidFill>
                <a:effectLst/>
                <a:latin typeface="+mn-lt"/>
                <a:ea typeface="+mn-ea"/>
                <a:cs typeface="+mn-cs"/>
              </a:rPr>
              <a:t> &gt; \ heavenly.example.com.860: </a:t>
            </a:r>
            <a:r>
              <a:rPr lang="es-419" sz="1200" kern="1200" dirty="0" err="1">
                <a:solidFill>
                  <a:schemeClr val="tx1"/>
                </a:solidFill>
                <a:effectLst/>
                <a:latin typeface="+mn-lt"/>
                <a:ea typeface="+mn-ea"/>
                <a:cs typeface="+mn-cs"/>
              </a:rPr>
              <a:t>udp</a:t>
            </a:r>
            <a:r>
              <a:rPr lang="es-419" sz="1200" kern="1200" dirty="0">
                <a:solidFill>
                  <a:schemeClr val="tx1"/>
                </a:solidFill>
                <a:effectLst/>
                <a:latin typeface="+mn-lt"/>
                <a:ea typeface="+mn-ea"/>
                <a:cs typeface="+mn-cs"/>
              </a:rPr>
              <a:t> 92 (DF) 02:05:53.702294 heavenly.example.com.860 &gt; \ </a:t>
            </a:r>
            <a:r>
              <a:rPr lang="es-419" sz="1200" kern="1200" dirty="0" err="1">
                <a:solidFill>
                  <a:schemeClr val="tx1"/>
                </a:solidFill>
                <a:effectLst/>
                <a:latin typeface="+mn-lt"/>
                <a:ea typeface="+mn-ea"/>
                <a:cs typeface="+mn-cs"/>
              </a:rPr>
              <a:t>pinky.example.com.ha-cluster</a:t>
            </a:r>
            <a:r>
              <a:rPr lang="es-419" sz="1200" kern="1200" dirty="0">
                <a:solidFill>
                  <a:schemeClr val="tx1"/>
                </a:solidFill>
                <a:effectLst/>
                <a:latin typeface="+mn-lt"/>
                <a:ea typeface="+mn-ea"/>
                <a:cs typeface="+mn-cs"/>
              </a:rPr>
              <a:t>: </a:t>
            </a:r>
            <a:r>
              <a:rPr lang="es-419" sz="1200" kern="1200" dirty="0" err="1">
                <a:solidFill>
                  <a:schemeClr val="tx1"/>
                </a:solidFill>
                <a:effectLst/>
                <a:latin typeface="+mn-lt"/>
                <a:ea typeface="+mn-ea"/>
                <a:cs typeface="+mn-cs"/>
              </a:rPr>
              <a:t>udp</a:t>
            </a:r>
            <a:r>
              <a:rPr lang="es-419" sz="1200" kern="1200" dirty="0">
                <a:solidFill>
                  <a:schemeClr val="tx1"/>
                </a:solidFill>
                <a:effectLst/>
                <a:latin typeface="+mn-lt"/>
                <a:ea typeface="+mn-ea"/>
                <a:cs typeface="+mn-cs"/>
              </a:rPr>
              <a:t> 32 (DF) 02:05:53.702360 pinky.example.com.55828 &gt; dns1.example.com.domain: \ PTR? 192.35.168.192.in-addr.arpa. (45) (DF) 02:05:53.702706 ns1.example.com.domain &gt; pinky.example.com.55828: \ 6077 </a:t>
            </a:r>
            <a:r>
              <a:rPr lang="es-419" sz="1200" kern="1200" dirty="0" err="1">
                <a:solidFill>
                  <a:schemeClr val="tx1"/>
                </a:solidFill>
                <a:effectLst/>
                <a:latin typeface="+mn-lt"/>
                <a:ea typeface="+mn-ea"/>
                <a:cs typeface="+mn-cs"/>
              </a:rPr>
              <a:t>NXDomain</a:t>
            </a:r>
            <a:r>
              <a:rPr lang="es-419" sz="1200" kern="1200" dirty="0">
                <a:solidFill>
                  <a:schemeClr val="tx1"/>
                </a:solidFill>
                <a:effectLst/>
                <a:latin typeface="+mn-lt"/>
                <a:ea typeface="+mn-ea"/>
                <a:cs typeface="+mn-cs"/>
              </a:rPr>
              <a:t>* 0/1/0 (103) (DF) 02:05:53.886395 </a:t>
            </a:r>
            <a:r>
              <a:rPr lang="es-419" sz="1200" kern="1200" dirty="0" err="1">
                <a:solidFill>
                  <a:schemeClr val="tx1"/>
                </a:solidFill>
                <a:effectLst/>
                <a:latin typeface="+mn-lt"/>
                <a:ea typeface="+mn-ea"/>
                <a:cs typeface="+mn-cs"/>
              </a:rPr>
              <a:t>shadowman.example.com.netbios-ns</a:t>
            </a:r>
            <a:r>
              <a:rPr lang="es-419" sz="1200" kern="1200" dirty="0">
                <a:solidFill>
                  <a:schemeClr val="tx1"/>
                </a:solidFill>
                <a:effectLst/>
                <a:latin typeface="+mn-lt"/>
                <a:ea typeface="+mn-ea"/>
                <a:cs typeface="+mn-cs"/>
              </a:rPr>
              <a:t> &gt; \ 172.16.59.255.netbios-ns: NBT UDP PACKET(137): QUERY; BROADCAST 02:05:54.103355 802.1d </a:t>
            </a:r>
            <a:r>
              <a:rPr lang="es-419" sz="1200" kern="1200" dirty="0" err="1">
                <a:solidFill>
                  <a:schemeClr val="tx1"/>
                </a:solidFill>
                <a:effectLst/>
                <a:latin typeface="+mn-lt"/>
                <a:ea typeface="+mn-ea"/>
                <a:cs typeface="+mn-cs"/>
              </a:rPr>
              <a:t>config</a:t>
            </a:r>
            <a:r>
              <a:rPr lang="es-419" sz="1200" kern="1200" dirty="0">
                <a:solidFill>
                  <a:schemeClr val="tx1"/>
                </a:solidFill>
                <a:effectLst/>
                <a:latin typeface="+mn-lt"/>
                <a:ea typeface="+mn-ea"/>
                <a:cs typeface="+mn-cs"/>
              </a:rPr>
              <a:t> c000.00:05:74:8c:a1:2b.8043 </a:t>
            </a:r>
            <a:r>
              <a:rPr lang="es-419" sz="1200" kern="1200" dirty="0" err="1">
                <a:solidFill>
                  <a:schemeClr val="tx1"/>
                </a:solidFill>
                <a:effectLst/>
                <a:latin typeface="+mn-lt"/>
                <a:ea typeface="+mn-ea"/>
                <a:cs typeface="+mn-cs"/>
              </a:rPr>
              <a:t>root</a:t>
            </a:r>
            <a:r>
              <a:rPr lang="es-419" sz="1200" kern="1200" dirty="0">
                <a:solidFill>
                  <a:schemeClr val="tx1"/>
                </a:solidFill>
                <a:effectLst/>
                <a:latin typeface="+mn-lt"/>
                <a:ea typeface="+mn-ea"/>
                <a:cs typeface="+mn-cs"/>
              </a:rPr>
              <a:t> \ 0001.00:d0:01:23:a5:2b </a:t>
            </a:r>
            <a:r>
              <a:rPr lang="es-419" sz="1200" kern="1200" dirty="0" err="1">
                <a:solidFill>
                  <a:schemeClr val="tx1"/>
                </a:solidFill>
                <a:effectLst/>
                <a:latin typeface="+mn-lt"/>
                <a:ea typeface="+mn-ea"/>
                <a:cs typeface="+mn-cs"/>
              </a:rPr>
              <a:t>pathcost</a:t>
            </a:r>
            <a:r>
              <a:rPr lang="es-419" sz="1200" kern="1200" dirty="0">
                <a:solidFill>
                  <a:schemeClr val="tx1"/>
                </a:solidFill>
                <a:effectLst/>
                <a:latin typeface="+mn-lt"/>
                <a:ea typeface="+mn-ea"/>
                <a:cs typeface="+mn-cs"/>
              </a:rPr>
              <a:t> 3004 </a:t>
            </a:r>
            <a:r>
              <a:rPr lang="es-419" sz="1200" kern="1200" dirty="0" err="1">
                <a:solidFill>
                  <a:schemeClr val="tx1"/>
                </a:solidFill>
                <a:effectLst/>
                <a:latin typeface="+mn-lt"/>
                <a:ea typeface="+mn-ea"/>
                <a:cs typeface="+mn-cs"/>
              </a:rPr>
              <a:t>age</a:t>
            </a:r>
            <a:r>
              <a:rPr lang="es-419" sz="1200" kern="1200" dirty="0">
                <a:solidFill>
                  <a:schemeClr val="tx1"/>
                </a:solidFill>
                <a:effectLst/>
                <a:latin typeface="+mn-lt"/>
                <a:ea typeface="+mn-ea"/>
                <a:cs typeface="+mn-cs"/>
              </a:rPr>
              <a:t> 1 </a:t>
            </a:r>
            <a:r>
              <a:rPr lang="es-419" sz="1200" kern="1200" dirty="0" err="1">
                <a:solidFill>
                  <a:schemeClr val="tx1"/>
                </a:solidFill>
                <a:effectLst/>
                <a:latin typeface="+mn-lt"/>
                <a:ea typeface="+mn-ea"/>
                <a:cs typeface="+mn-cs"/>
              </a:rPr>
              <a:t>max</a:t>
            </a:r>
            <a:r>
              <a:rPr lang="es-419" sz="1200" kern="1200" dirty="0">
                <a:solidFill>
                  <a:schemeClr val="tx1"/>
                </a:solidFill>
                <a:effectLst/>
                <a:latin typeface="+mn-lt"/>
                <a:ea typeface="+mn-ea"/>
                <a:cs typeface="+mn-cs"/>
              </a:rPr>
              <a:t> 20 </a:t>
            </a:r>
            <a:r>
              <a:rPr lang="es-419" sz="1200" kern="1200" dirty="0" err="1">
                <a:solidFill>
                  <a:schemeClr val="tx1"/>
                </a:solidFill>
                <a:effectLst/>
                <a:latin typeface="+mn-lt"/>
                <a:ea typeface="+mn-ea"/>
                <a:cs typeface="+mn-cs"/>
              </a:rPr>
              <a:t>hello</a:t>
            </a:r>
            <a:r>
              <a:rPr lang="es-419" sz="1200" kern="1200" dirty="0">
                <a:solidFill>
                  <a:schemeClr val="tx1"/>
                </a:solidFill>
                <a:effectLst/>
                <a:latin typeface="+mn-lt"/>
                <a:ea typeface="+mn-ea"/>
                <a:cs typeface="+mn-cs"/>
              </a:rPr>
              <a:t> 2 </a:t>
            </a:r>
            <a:r>
              <a:rPr lang="es-419" sz="1200" kern="1200" dirty="0" err="1">
                <a:solidFill>
                  <a:schemeClr val="tx1"/>
                </a:solidFill>
                <a:effectLst/>
                <a:latin typeface="+mn-lt"/>
                <a:ea typeface="+mn-ea"/>
                <a:cs typeface="+mn-cs"/>
              </a:rPr>
              <a:t>fdelay</a:t>
            </a:r>
            <a:r>
              <a:rPr lang="es-419" sz="1200" kern="1200" dirty="0">
                <a:solidFill>
                  <a:schemeClr val="tx1"/>
                </a:solidFill>
                <a:effectLst/>
                <a:latin typeface="+mn-lt"/>
                <a:ea typeface="+mn-ea"/>
                <a:cs typeface="+mn-cs"/>
              </a:rPr>
              <a:t> 15 02:05:54.636436 </a:t>
            </a:r>
            <a:r>
              <a:rPr lang="es-419" sz="1200" kern="1200" dirty="0" err="1">
                <a:solidFill>
                  <a:schemeClr val="tx1"/>
                </a:solidFill>
                <a:effectLst/>
                <a:latin typeface="+mn-lt"/>
                <a:ea typeface="+mn-ea"/>
                <a:cs typeface="+mn-cs"/>
              </a:rPr>
              <a:t>konsole.example.com.netbios-ns</a:t>
            </a:r>
            <a:r>
              <a:rPr lang="es-419" sz="1200" kern="1200" dirty="0">
                <a:solidFill>
                  <a:schemeClr val="tx1"/>
                </a:solidFill>
                <a:effectLst/>
                <a:latin typeface="+mn-lt"/>
                <a:ea typeface="+mn-ea"/>
                <a:cs typeface="+mn-cs"/>
              </a:rPr>
              <a:t> &gt; 172.16.59.255.netbios-ns:\ NBT UDP PACKET(137): QUERY; REQUEST; BROADCAST 02:05:56.323715 pinky.example.com.1013 &gt; heavenly.example.com.860:\ </a:t>
            </a:r>
            <a:r>
              <a:rPr lang="es-419" sz="1200" kern="1200" dirty="0" err="1">
                <a:solidFill>
                  <a:schemeClr val="tx1"/>
                </a:solidFill>
                <a:effectLst/>
                <a:latin typeface="+mn-lt"/>
                <a:ea typeface="+mn-ea"/>
                <a:cs typeface="+mn-cs"/>
              </a:rPr>
              <a:t>udp</a:t>
            </a:r>
            <a:r>
              <a:rPr lang="es-419" sz="1200" kern="1200" dirty="0">
                <a:solidFill>
                  <a:schemeClr val="tx1"/>
                </a:solidFill>
                <a:effectLst/>
                <a:latin typeface="+mn-lt"/>
                <a:ea typeface="+mn-ea"/>
                <a:cs typeface="+mn-cs"/>
              </a:rPr>
              <a:t> 56 (DF) 02:05:56.323882 heavenly.example.com.860 &gt; pinky.example.com.1013:\ </a:t>
            </a:r>
            <a:r>
              <a:rPr lang="es-419" sz="1200" kern="1200" dirty="0" err="1">
                <a:solidFill>
                  <a:schemeClr val="tx1"/>
                </a:solidFill>
                <a:effectLst/>
                <a:latin typeface="+mn-lt"/>
                <a:ea typeface="+mn-ea"/>
                <a:cs typeface="+mn-cs"/>
              </a:rPr>
              <a:t>udp</a:t>
            </a:r>
            <a:r>
              <a:rPr lang="es-419" sz="1200" kern="1200" dirty="0">
                <a:solidFill>
                  <a:schemeClr val="tx1"/>
                </a:solidFill>
                <a:effectLst/>
                <a:latin typeface="+mn-lt"/>
                <a:ea typeface="+mn-ea"/>
                <a:cs typeface="+mn-cs"/>
              </a:rPr>
              <a:t> 28 (DF)</a:t>
            </a:r>
            <a:r>
              <a:rPr lang="es-419" sz="1200" b="0" i="0" kern="1200" dirty="0">
                <a:solidFill>
                  <a:schemeClr val="tx1"/>
                </a:solidFill>
                <a:effectLst/>
                <a:latin typeface="+mn-lt"/>
                <a:ea typeface="+mn-ea"/>
                <a:cs typeface="+mn-cs"/>
              </a:rPr>
              <a:t>Observe que los paquetes que no estaban destinados a nuestra máquina (pinky.example.com) son escaneados y registrados por </a:t>
            </a:r>
            <a:r>
              <a:rPr lang="es-419" sz="1200" b="0" i="0" kern="1200" dirty="0" err="1">
                <a:solidFill>
                  <a:schemeClr val="tx1"/>
                </a:solidFill>
                <a:effectLst/>
                <a:latin typeface="+mn-lt"/>
                <a:ea typeface="+mn-ea"/>
                <a:cs typeface="+mn-cs"/>
              </a:rPr>
              <a:t>tcpdump</a:t>
            </a:r>
            <a:r>
              <a:rPr lang="es-419" sz="1200" b="0" i="0" kern="1200" dirty="0">
                <a:solidFill>
                  <a:schemeClr val="tx1"/>
                </a:solidFill>
                <a:effectLst/>
                <a:latin typeface="+mn-lt"/>
                <a:ea typeface="+mn-ea"/>
                <a:cs typeface="+mn-cs"/>
              </a:rPr>
              <a:t>.</a:t>
            </a:r>
          </a:p>
          <a:p>
            <a:r>
              <a:rPr lang="es-419" sz="1200" b="1" i="0" kern="1200" dirty="0">
                <a:solidFill>
                  <a:schemeClr val="tx1"/>
                </a:solidFill>
                <a:effectLst/>
                <a:latin typeface="+mn-lt"/>
                <a:ea typeface="+mn-ea"/>
                <a:cs typeface="+mn-cs"/>
              </a:rPr>
              <a:t>9.3.1. </a:t>
            </a:r>
            <a:r>
              <a:rPr lang="es-419" sz="1200" b="1" i="0" kern="1200" dirty="0" err="1">
                <a:solidFill>
                  <a:schemeClr val="tx1"/>
                </a:solidFill>
                <a:effectLst/>
                <a:latin typeface="+mn-lt"/>
                <a:ea typeface="+mn-ea"/>
                <a:cs typeface="+mn-cs"/>
              </a:rPr>
              <a:t>Snort</a:t>
            </a:r>
            <a:endParaRPr lang="es-419" sz="1200" b="1"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Aún cuando </a:t>
            </a:r>
            <a:r>
              <a:rPr lang="es-419" sz="1200" b="0" i="0" kern="1200" dirty="0" err="1">
                <a:solidFill>
                  <a:schemeClr val="tx1"/>
                </a:solidFill>
                <a:effectLst/>
                <a:latin typeface="+mn-lt"/>
                <a:ea typeface="+mn-ea"/>
                <a:cs typeface="+mn-cs"/>
              </a:rPr>
              <a:t>tcpdump</a:t>
            </a:r>
            <a:r>
              <a:rPr lang="es-419" sz="1200" b="0" i="0" kern="1200" dirty="0">
                <a:solidFill>
                  <a:schemeClr val="tx1"/>
                </a:solidFill>
                <a:effectLst/>
                <a:latin typeface="+mn-lt"/>
                <a:ea typeface="+mn-ea"/>
                <a:cs typeface="+mn-cs"/>
              </a:rPr>
              <a:t> es considerada una herramienta de auditoría muy útil, no se considera un verdadero IDS puesto que no analiza ni señala paquetes por anomalías. </a:t>
            </a:r>
            <a:r>
              <a:rPr lang="es-419" sz="1200" b="0" i="0" kern="1200" dirty="0" err="1">
                <a:solidFill>
                  <a:schemeClr val="tx1"/>
                </a:solidFill>
                <a:effectLst/>
                <a:latin typeface="+mn-lt"/>
                <a:ea typeface="+mn-ea"/>
                <a:cs typeface="+mn-cs"/>
              </a:rPr>
              <a:t>tcpdump</a:t>
            </a:r>
            <a:r>
              <a:rPr lang="es-419" sz="1200" b="0" i="0" kern="1200" dirty="0">
                <a:solidFill>
                  <a:schemeClr val="tx1"/>
                </a:solidFill>
                <a:effectLst/>
                <a:latin typeface="+mn-lt"/>
                <a:ea typeface="+mn-ea"/>
                <a:cs typeface="+mn-cs"/>
              </a:rPr>
              <a:t> imprime </a:t>
            </a:r>
            <a:r>
              <a:rPr lang="es-419" sz="1200" b="0" i="1" kern="1200" dirty="0">
                <a:solidFill>
                  <a:schemeClr val="tx1"/>
                </a:solidFill>
                <a:effectLst/>
                <a:latin typeface="+mn-lt"/>
                <a:ea typeface="+mn-ea"/>
                <a:cs typeface="+mn-cs"/>
              </a:rPr>
              <a:t>toda</a:t>
            </a:r>
            <a:r>
              <a:rPr lang="es-419" sz="1200" b="0" i="0" kern="1200" dirty="0">
                <a:solidFill>
                  <a:schemeClr val="tx1"/>
                </a:solidFill>
                <a:effectLst/>
                <a:latin typeface="+mn-lt"/>
                <a:ea typeface="+mn-ea"/>
                <a:cs typeface="+mn-cs"/>
              </a:rPr>
              <a:t> la información de paquetes a la salida en pantalla o a un archivo de registro sin ningún tipo de análisis. Un verdadero IDS analiza los paquetes, marca las transmisiones que sean potencialmente maliciosas y las almacena en un registro formateado.</a:t>
            </a: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es un IDS diseñado para ser completo y preciso en el registro de actividades maliciosas de la red y en notificar a los administradores cuando existe una potencial violación o abertura.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utiliza la </a:t>
            </a:r>
            <a:r>
              <a:rPr lang="es-419" sz="1200" b="0" i="0" kern="1200" dirty="0" err="1">
                <a:solidFill>
                  <a:schemeClr val="tx1"/>
                </a:solidFill>
                <a:effectLst/>
                <a:latin typeface="+mn-lt"/>
                <a:ea typeface="+mn-ea"/>
                <a:cs typeface="+mn-cs"/>
              </a:rPr>
              <a:t>libreria</a:t>
            </a:r>
            <a:r>
              <a:rPr lang="es-419" sz="1200" b="0" i="0" kern="1200" dirty="0">
                <a:solidFill>
                  <a:schemeClr val="tx1"/>
                </a:solidFill>
                <a:effectLst/>
                <a:latin typeface="+mn-lt"/>
                <a:ea typeface="+mn-ea"/>
                <a:cs typeface="+mn-cs"/>
              </a:rPr>
              <a:t> estándar </a:t>
            </a:r>
            <a:r>
              <a:rPr lang="es-419" sz="1200" b="0" i="0" kern="1200" dirty="0" err="1">
                <a:solidFill>
                  <a:schemeClr val="tx1"/>
                </a:solidFill>
                <a:effectLst/>
                <a:latin typeface="+mn-lt"/>
                <a:ea typeface="+mn-ea"/>
                <a:cs typeface="+mn-cs"/>
              </a:rPr>
              <a:t>libcap</a:t>
            </a:r>
            <a:r>
              <a:rPr lang="es-419" sz="1200" b="0" i="0" kern="1200" dirty="0">
                <a:solidFill>
                  <a:schemeClr val="tx1"/>
                </a:solidFill>
                <a:effectLst/>
                <a:latin typeface="+mn-lt"/>
                <a:ea typeface="+mn-ea"/>
                <a:cs typeface="+mn-cs"/>
              </a:rPr>
              <a:t> y </a:t>
            </a:r>
            <a:r>
              <a:rPr lang="es-419" sz="1200" b="0" i="0" kern="1200" dirty="0" err="1">
                <a:solidFill>
                  <a:schemeClr val="tx1"/>
                </a:solidFill>
                <a:effectLst/>
                <a:latin typeface="+mn-lt"/>
                <a:ea typeface="+mn-ea"/>
                <a:cs typeface="+mn-cs"/>
              </a:rPr>
              <a:t>tcpdump</a:t>
            </a:r>
            <a:r>
              <a:rPr lang="es-419" sz="1200" b="0" i="0" kern="1200" dirty="0">
                <a:solidFill>
                  <a:schemeClr val="tx1"/>
                </a:solidFill>
                <a:effectLst/>
                <a:latin typeface="+mn-lt"/>
                <a:ea typeface="+mn-ea"/>
                <a:cs typeface="+mn-cs"/>
              </a:rPr>
              <a:t> como registro de paquetes en el fondo.</a:t>
            </a:r>
          </a:p>
          <a:p>
            <a:r>
              <a:rPr lang="es-419" sz="1200" b="0" i="0" kern="1200" dirty="0">
                <a:solidFill>
                  <a:schemeClr val="tx1"/>
                </a:solidFill>
                <a:effectLst/>
                <a:latin typeface="+mn-lt"/>
                <a:ea typeface="+mn-ea"/>
                <a:cs typeface="+mn-cs"/>
              </a:rPr>
              <a:t>La característica más apreciada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además de su funcionalidad, es su subsistema flexible de firmas de ataques.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tiene una base de datos de ataques que se está actualizando constantemente y a la cual se puede añadir o actualizar a través de la Internet. Los usuarios pueden crear 'firmas' basadas en las características de los nuevos ataques de red y enviarlas a la lista de correo de firmas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(localizada en </a:t>
            </a:r>
            <a:r>
              <a:rPr lang="es-419" sz="1200" b="0" i="0" kern="1200" dirty="0">
                <a:solidFill>
                  <a:schemeClr val="tx1"/>
                </a:solidFill>
                <a:effectLst/>
                <a:latin typeface="+mn-lt"/>
                <a:ea typeface="+mn-ea"/>
                <a:cs typeface="+mn-cs"/>
                <a:hlinkClick r:id="rId3"/>
              </a:rPr>
              <a:t>http://www.snort.org/lists.html</a:t>
            </a:r>
            <a:r>
              <a:rPr lang="es-419" sz="1200" b="0" i="0" kern="1200" dirty="0">
                <a:solidFill>
                  <a:schemeClr val="tx1"/>
                </a:solidFill>
                <a:effectLst/>
                <a:latin typeface="+mn-lt"/>
                <a:ea typeface="+mn-ea"/>
                <a:cs typeface="+mn-cs"/>
              </a:rPr>
              <a:t>), para que así todos los usuarios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se puedan beneficiar. Esta ética de comunidad y compartir ha convertido a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en uno de los </a:t>
            </a:r>
            <a:r>
              <a:rPr lang="es-419" sz="1200" b="0" i="0" kern="1200" dirty="0" err="1">
                <a:solidFill>
                  <a:schemeClr val="tx1"/>
                </a:solidFill>
                <a:effectLst/>
                <a:latin typeface="+mn-lt"/>
                <a:ea typeface="+mn-ea"/>
                <a:cs typeface="+mn-cs"/>
              </a:rPr>
              <a:t>IDSes</a:t>
            </a:r>
            <a:r>
              <a:rPr lang="es-419" sz="1200" b="0" i="0" kern="1200" dirty="0">
                <a:solidFill>
                  <a:schemeClr val="tx1"/>
                </a:solidFill>
                <a:effectLst/>
                <a:latin typeface="+mn-lt"/>
                <a:ea typeface="+mn-ea"/>
                <a:cs typeface="+mn-cs"/>
              </a:rPr>
              <a:t> basados en red más populares, actualizados y robustos.</a:t>
            </a:r>
          </a:p>
          <a:p>
            <a:r>
              <a:rPr lang="es-419" sz="1200" b="1" i="0" kern="1200" dirty="0">
                <a:solidFill>
                  <a:schemeClr val="tx1"/>
                </a:solidFill>
                <a:effectLst/>
                <a:latin typeface="+mn-lt"/>
                <a:ea typeface="+mn-ea"/>
                <a:cs typeface="+mn-cs"/>
              </a:rPr>
              <a:t>Nota</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no está incluido con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y tampoco es soportado. Se ha incluido en este documento como una referencia para aquellos usuarios que estén interesados en evaluarlo.</a:t>
            </a:r>
          </a:p>
          <a:p>
            <a:r>
              <a:rPr lang="es-419" sz="1200" b="0" i="0" kern="1200" dirty="0">
                <a:solidFill>
                  <a:schemeClr val="tx1"/>
                </a:solidFill>
                <a:effectLst/>
                <a:latin typeface="+mn-lt"/>
                <a:ea typeface="+mn-ea"/>
                <a:cs typeface="+mn-cs"/>
              </a:rPr>
              <a:t>Para información adicional sobre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consulte el sitio web oficial en </a:t>
            </a:r>
            <a:r>
              <a:rPr lang="es-419" sz="1200" b="0" i="0" kern="1200" dirty="0">
                <a:solidFill>
                  <a:schemeClr val="tx1"/>
                </a:solidFill>
                <a:effectLst/>
                <a:latin typeface="+mn-lt"/>
                <a:ea typeface="+mn-ea"/>
                <a:cs typeface="+mn-cs"/>
                <a:hlinkClick r:id="rId4"/>
              </a:rPr>
              <a:t>http://www.snort.org</a:t>
            </a:r>
            <a:r>
              <a:rPr lang="es-419" sz="1200" b="0" i="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12</a:t>
            </a:fld>
            <a:endParaRPr lang="es-419"/>
          </a:p>
        </p:txBody>
      </p:sp>
    </p:spTree>
    <p:extLst>
      <p:ext uri="{BB962C8B-B14F-4D97-AF65-F5344CB8AC3E}">
        <p14:creationId xmlns:p14="http://schemas.microsoft.com/office/powerpoint/2010/main" val="165083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p>
          <a:p>
            <a:r>
              <a:rPr lang="es-419" sz="1200" b="0" i="0" kern="1200" dirty="0">
                <a:solidFill>
                  <a:schemeClr val="tx1"/>
                </a:solidFill>
                <a:effectLst/>
                <a:latin typeface="+mn-lt"/>
                <a:ea typeface="+mn-ea"/>
                <a:cs typeface="+mn-cs"/>
              </a:rPr>
              <a:t>Ventajas de los Sistemas de Detección de Intrusiones basados en Red</a:t>
            </a:r>
          </a:p>
          <a:p>
            <a:r>
              <a:rPr lang="es-419" sz="1200" b="0" i="0" kern="1200" dirty="0">
                <a:solidFill>
                  <a:schemeClr val="tx1"/>
                </a:solidFill>
                <a:effectLst/>
                <a:latin typeface="+mn-lt"/>
                <a:ea typeface="+mn-ea"/>
                <a:cs typeface="+mn-cs"/>
              </a:rPr>
              <a:t>Independiente del sistema operativo: los NIDS son independientes del sistema operativo y funcionan por igual para todos los tipos de sistemas operativos.</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Detecta ataques fallidos e intenciones maliciosas: el ataque cibernético puede verse como exitoso o no exitoso. En caso de éxito, los intentos maliciosos logran el objetivo para el que se lanzan y su patrón de trabajo no se ve interrumpido con ningún tipo de sistema de detección de intrusos. Por otro lado, el ataque malicioso que falla debido a algún sistema de detección y prevención para obtener el control de los sistemas y la red, se considera fallido. Para desarrollar un mejor sistema de detección de intrusos, necesitamos conocer el procedimiento de trabajo y el patrón de ataque de los intentos maliciosos, sin importar si tuvo éxito o no. Un ataque exitoso significa que nuestra estrategia para proteger el sistema y la red no es adecuada y las vulnerabilidades existentes en una infraestructura digital interconectada están agravando las situaciones. De hecho, en algunos casos, nuestro sistema neutraliza los intentos maliciosos, pero no se pueden ignorar por completo. Los HIDS no detectan los intentos maliciosos fallidos de manera efectiva, pero en el caso de los IDS basados ​​en la red, estos son monitoreados y detectados sorprendentemente, lo que juega un papel crucial en el perfeccionamiento de las políticas de seguridad.</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Detección y respuesta en tiempo real: si detectamos y prevenimos la actividad maliciosa en su punto de origen, podemos proteger toda nuestra infraestructura, pero si no se detecta desde el origen, el problema se vuelve gradualmente grave a medida que crece. HIDS no tiene la capacidad de detectar el origen de una actividad maliciosa, ya que actúa solo cuando el flujo malicioso llega al host. Los NIDS son capaces de restringir la actividad maliciosa en su origen y evitar que siga creciendo. El IDS basado en la red realiza la detección de intrusiones en tiempo real porque no requiere el almacenamiento del tráfico de la red para la inspección.</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La eliminación de evidencia es difícil: la intrusión basada en la red se detecta en tiempo real y no es necesario almacenar el tráfico de datos para examinar las intrusiones. La manipulación de datos en el tráfico de red en vivo es muy difícil y requiere expertos altamente calificados. Las agencias de seguridad examinan las evidencias rendidas con ciberataques para localizar el origen y arrestar a los culpables. Para evadir la detención y ocultar el origen del delito, los culpables retiran las pruebas. La eliminación de evidencia en el tráfico de datos en vivo a través de la red es mucho más difícil o casi imposible en comparación con las detecciones de intrusión basadas en host. Para eliminar a los culpables de las evidencias, necesitamos manipular el tráfico de datos normal, que solo es posible cuando el tráfico de datos se desvía y las personas se atascan en la red. El IDS basado en red utiliza el tráfico de red en vivo para detectar intrusiones. Por lo tanto, la eliminación de evidencias es casi imposible en un sistema basado en red.</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13</a:t>
            </a:fld>
            <a:endParaRPr lang="es-419"/>
          </a:p>
        </p:txBody>
      </p:sp>
    </p:spTree>
    <p:extLst>
      <p:ext uri="{BB962C8B-B14F-4D97-AF65-F5344CB8AC3E}">
        <p14:creationId xmlns:p14="http://schemas.microsoft.com/office/powerpoint/2010/main" val="24873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https://openwebinars.net/blog/que-es-snort/</a:t>
            </a:r>
          </a:p>
          <a:p>
            <a:r>
              <a:rPr lang="es-419" sz="1200" b="1" i="0" kern="1200" dirty="0" err="1">
                <a:solidFill>
                  <a:schemeClr val="tx1"/>
                </a:solidFill>
                <a:effectLst/>
                <a:latin typeface="+mn-lt"/>
                <a:ea typeface="+mn-ea"/>
                <a:cs typeface="+mn-cs"/>
              </a:rPr>
              <a:t>Snort</a:t>
            </a:r>
            <a:r>
              <a:rPr lang="es-419" sz="1200" b="1" i="0" kern="1200" dirty="0">
                <a:solidFill>
                  <a:schemeClr val="tx1"/>
                </a:solidFill>
                <a:effectLst/>
                <a:latin typeface="+mn-lt"/>
                <a:ea typeface="+mn-ea"/>
                <a:cs typeface="+mn-cs"/>
              </a:rPr>
              <a:t> es un Sistema de Detección de Intrusos (IDS) basado en red (IDSN) open </a:t>
            </a:r>
            <a:r>
              <a:rPr lang="es-419" sz="1200" b="1" i="0" kern="1200" dirty="0" err="1">
                <a:solidFill>
                  <a:schemeClr val="tx1"/>
                </a:solidFill>
                <a:effectLst/>
                <a:latin typeface="+mn-lt"/>
                <a:ea typeface="+mn-ea"/>
                <a:cs typeface="+mn-cs"/>
              </a:rPr>
              <a:t>source</a:t>
            </a:r>
            <a:r>
              <a:rPr lang="es-419" sz="1200" b="1" i="0" kern="1200" dirty="0">
                <a:solidFill>
                  <a:schemeClr val="tx1"/>
                </a:solidFill>
                <a:effectLst/>
                <a:latin typeface="+mn-lt"/>
                <a:ea typeface="+mn-ea"/>
                <a:cs typeface="+mn-cs"/>
              </a:rPr>
              <a:t> </a:t>
            </a:r>
            <a:r>
              <a:rPr lang="es-419" sz="1200" b="0" i="0" kern="1200" dirty="0">
                <a:solidFill>
                  <a:schemeClr val="tx1"/>
                </a:solidFill>
                <a:effectLst/>
                <a:latin typeface="+mn-lt"/>
                <a:ea typeface="+mn-ea"/>
                <a:cs typeface="+mn-cs"/>
              </a:rPr>
              <a:t>. Cuenta con un lenguaje de creación de reglas en el que se pueden definir los patrones que se utilizarán a la hora de monitorizar el sistema. Además, ofrece una serie de reglas y filtros ya predefinidos que se pueden ajustar durante su instalación y configuración para que se adapte lo máximo posible a lo que deseamos.</a:t>
            </a:r>
          </a:p>
          <a:p>
            <a:r>
              <a:rPr lang="es-419" sz="1200" b="0" i="0" kern="1200" dirty="0">
                <a:solidFill>
                  <a:schemeClr val="tx1"/>
                </a:solidFill>
                <a:effectLst/>
                <a:latin typeface="+mn-lt"/>
                <a:ea typeface="+mn-ea"/>
                <a:cs typeface="+mn-cs"/>
              </a:rPr>
              <a:t>Una de las ventajas de este sistema es que </a:t>
            </a:r>
            <a:r>
              <a:rPr lang="es-419" sz="1200" b="1" i="0" kern="1200" dirty="0">
                <a:solidFill>
                  <a:schemeClr val="tx1"/>
                </a:solidFill>
                <a:effectLst/>
                <a:latin typeface="+mn-lt"/>
                <a:ea typeface="+mn-ea"/>
                <a:cs typeface="+mn-cs"/>
              </a:rPr>
              <a:t>puede funcionar como </a:t>
            </a:r>
            <a:r>
              <a:rPr lang="es-419" sz="1200" b="1" i="0" kern="1200" dirty="0" err="1">
                <a:solidFill>
                  <a:schemeClr val="tx1"/>
                </a:solidFill>
                <a:effectLst/>
                <a:latin typeface="+mn-lt"/>
                <a:ea typeface="+mn-ea"/>
                <a:cs typeface="+mn-cs"/>
              </a:rPr>
              <a:t>sniffer</a:t>
            </a:r>
            <a:r>
              <a:rPr lang="es-419" sz="1200" b="1" i="0" kern="1200" dirty="0">
                <a:solidFill>
                  <a:schemeClr val="tx1"/>
                </a:solidFill>
                <a:effectLst/>
                <a:latin typeface="+mn-lt"/>
                <a:ea typeface="+mn-ea"/>
                <a:cs typeface="+mn-cs"/>
              </a:rPr>
              <a:t> </a:t>
            </a:r>
            <a:r>
              <a:rPr lang="es-419" sz="1200" b="0" i="0" kern="1200" dirty="0">
                <a:solidFill>
                  <a:schemeClr val="tx1"/>
                </a:solidFill>
                <a:effectLst/>
                <a:latin typeface="+mn-lt"/>
                <a:ea typeface="+mn-ea"/>
                <a:cs typeface="+mn-cs"/>
              </a:rPr>
              <a:t>(podemos ver en consola y en tiempo real qué ocurre en nuestra red, todo nuestro tráfico), </a:t>
            </a:r>
            <a:r>
              <a:rPr lang="es-419" sz="1200" b="1" i="0" kern="1200" dirty="0">
                <a:solidFill>
                  <a:schemeClr val="tx1"/>
                </a:solidFill>
                <a:effectLst/>
                <a:latin typeface="+mn-lt"/>
                <a:ea typeface="+mn-ea"/>
                <a:cs typeface="+mn-cs"/>
              </a:rPr>
              <a:t>registro de paquetes </a:t>
            </a:r>
            <a:r>
              <a:rPr lang="es-419" sz="1200" b="0" i="0" kern="1200" dirty="0">
                <a:solidFill>
                  <a:schemeClr val="tx1"/>
                </a:solidFill>
                <a:effectLst/>
                <a:latin typeface="+mn-lt"/>
                <a:ea typeface="+mn-ea"/>
                <a:cs typeface="+mn-cs"/>
              </a:rPr>
              <a:t>(permite guardar en un archivo los logs para su posterior análisis, un análisis offline) </a:t>
            </a:r>
            <a:r>
              <a:rPr lang="es-419" sz="1200" b="1" i="0" kern="1200" dirty="0">
                <a:solidFill>
                  <a:schemeClr val="tx1"/>
                </a:solidFill>
                <a:effectLst/>
                <a:latin typeface="+mn-lt"/>
                <a:ea typeface="+mn-ea"/>
                <a:cs typeface="+mn-cs"/>
              </a:rPr>
              <a:t>o como un IDS normal </a:t>
            </a:r>
            <a:r>
              <a:rPr lang="es-419" sz="1200" b="0" i="0" kern="1200" dirty="0">
                <a:solidFill>
                  <a:schemeClr val="tx1"/>
                </a:solidFill>
                <a:effectLst/>
                <a:latin typeface="+mn-lt"/>
                <a:ea typeface="+mn-ea"/>
                <a:cs typeface="+mn-cs"/>
              </a:rPr>
              <a:t>(en este caso NIDS). Cuando un paquete coincide con algún patrón establecido en las reglas de configuración, se </a:t>
            </a:r>
            <a:r>
              <a:rPr lang="es-419" sz="1200" b="0" i="0" kern="1200" dirty="0" err="1">
                <a:solidFill>
                  <a:schemeClr val="tx1"/>
                </a:solidFill>
                <a:effectLst/>
                <a:latin typeface="+mn-lt"/>
                <a:ea typeface="+mn-ea"/>
                <a:cs typeface="+mn-cs"/>
              </a:rPr>
              <a:t>loguea</a:t>
            </a:r>
            <a:r>
              <a:rPr lang="es-419" sz="1200" b="0" i="0" kern="1200" dirty="0">
                <a:solidFill>
                  <a:schemeClr val="tx1"/>
                </a:solidFill>
                <a:effectLst/>
                <a:latin typeface="+mn-lt"/>
                <a:ea typeface="+mn-ea"/>
                <a:cs typeface="+mn-cs"/>
              </a:rPr>
              <a:t>. Así se sabe cuándo, de dónde y cómo se produjo el ataque.</a:t>
            </a:r>
          </a:p>
          <a:p>
            <a:endParaRPr lang="es-419" dirty="0"/>
          </a:p>
          <a:p>
            <a:r>
              <a:rPr lang="es-419" dirty="0"/>
              <a:t>https://protecciondatos-lopd.com/empresas/snort-deteccion-intrusos/</a:t>
            </a:r>
          </a:p>
          <a:p>
            <a:r>
              <a:rPr lang="es-419" sz="1200" b="1" i="0" kern="1200" dirty="0">
                <a:solidFill>
                  <a:schemeClr val="tx1"/>
                </a:solidFill>
                <a:effectLst/>
                <a:latin typeface="+mn-lt"/>
                <a:ea typeface="+mn-ea"/>
                <a:cs typeface="+mn-cs"/>
              </a:rPr>
              <a:t>¿Qué es </a:t>
            </a:r>
            <a:r>
              <a:rPr lang="es-419" sz="1200" b="1" i="0" kern="1200" dirty="0" err="1">
                <a:solidFill>
                  <a:schemeClr val="tx1"/>
                </a:solidFill>
                <a:effectLst/>
                <a:latin typeface="+mn-lt"/>
                <a:ea typeface="+mn-ea"/>
                <a:cs typeface="+mn-cs"/>
              </a:rPr>
              <a:t>Snort</a:t>
            </a:r>
            <a:r>
              <a:rPr lang="es-419" sz="1200" b="1"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SNORT es un sistema de detección de intrusos basado en red que está escrito en lenguaje de programación C. Fue desarrollado en 1998 por Martin </a:t>
            </a:r>
            <a:r>
              <a:rPr lang="es-419" sz="1200" b="0" i="0" kern="1200" dirty="0" err="1">
                <a:solidFill>
                  <a:schemeClr val="tx1"/>
                </a:solidFill>
                <a:effectLst/>
                <a:latin typeface="+mn-lt"/>
                <a:ea typeface="+mn-ea"/>
                <a:cs typeface="+mn-cs"/>
              </a:rPr>
              <a:t>Roesch</a:t>
            </a:r>
            <a:r>
              <a:rPr lang="es-419" sz="1200" b="0" i="0" kern="1200" dirty="0">
                <a:solidFill>
                  <a:schemeClr val="tx1"/>
                </a:solidFill>
                <a:effectLst/>
                <a:latin typeface="+mn-lt"/>
                <a:ea typeface="+mn-ea"/>
                <a:cs typeface="+mn-cs"/>
              </a:rPr>
              <a:t>. Ahora está desarrollado por Cisco.</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14</a:t>
            </a:fld>
            <a:endParaRPr lang="es-419"/>
          </a:p>
        </p:txBody>
      </p:sp>
    </p:spTree>
    <p:extLst>
      <p:ext uri="{BB962C8B-B14F-4D97-AF65-F5344CB8AC3E}">
        <p14:creationId xmlns:p14="http://schemas.microsoft.com/office/powerpoint/2010/main" val="207126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https://www.redeszone.net/noticias/seguridad/snort-3-oficial-caracteristicas-sistema-prevencion-intrusiones/</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Algunas de las características nuevas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3, son las siguientes:</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Soporte para procesar los paquetes con múltiples hilos de procesamiento, hasta el momento,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solamente podría analizar el tráfico con un hilo. Esto permitirá aumentar el rendimiento exponencialmente gracias a que los procesadores hoy en día tienen 8 núcleos e incluso más.</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Configuración compartida y tabla de atributos</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La programación de las reglas es mucho más fácil que antes</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Detecta servicios automáticamente, sin tener que configurar puertos específicamente</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Permite autogenerar documentación de referencia</a:t>
            </a:r>
          </a:p>
          <a:p>
            <a:pPr marL="171450" indent="-171450">
              <a:buFont typeface="Arial" panose="020B0604020202020204" pitchFamily="34" charset="0"/>
              <a:buChar char="•"/>
            </a:pPr>
            <a:r>
              <a:rPr lang="es-419" sz="1200" b="0" i="0" kern="1200" dirty="0">
                <a:solidFill>
                  <a:schemeClr val="tx1"/>
                </a:solidFill>
                <a:effectLst/>
                <a:latin typeface="+mn-lt"/>
                <a:ea typeface="+mn-ea"/>
                <a:cs typeface="+mn-cs"/>
              </a:rPr>
              <a:t>Mejor soporte para multiplataforma en los diferentes sistemas operativos.</a:t>
            </a:r>
          </a:p>
          <a:p>
            <a:endParaRPr lang="es-419" dirty="0"/>
          </a:p>
          <a:p>
            <a:endParaRPr lang="es-419" dirty="0"/>
          </a:p>
          <a:p>
            <a:r>
              <a:rPr lang="es-419" sz="1200" b="0" i="0" kern="1200" dirty="0">
                <a:solidFill>
                  <a:schemeClr val="tx1"/>
                </a:solidFill>
                <a:effectLst/>
                <a:latin typeface="+mn-lt"/>
                <a:ea typeface="+mn-ea"/>
                <a:cs typeface="+mn-cs"/>
              </a:rPr>
              <a:t>Características</a:t>
            </a:r>
          </a:p>
          <a:p>
            <a:r>
              <a:rPr lang="es-419" sz="1200" b="0" i="0" kern="1200" dirty="0">
                <a:solidFill>
                  <a:schemeClr val="tx1"/>
                </a:solidFill>
                <a:effectLst/>
                <a:latin typeface="+mn-lt"/>
                <a:ea typeface="+mn-ea"/>
                <a:cs typeface="+mn-cs"/>
              </a:rPr>
              <a:t>Hay varias características que hacen que SNORT sea útil para que los administradores de red monitoricen sus sistemas y detecten actividades maliciosas. Éstas incluyen:</a:t>
            </a:r>
          </a:p>
          <a:p>
            <a:r>
              <a:rPr lang="es-419" sz="1200" b="1" i="0" kern="1200" dirty="0">
                <a:solidFill>
                  <a:schemeClr val="tx1"/>
                </a:solidFill>
                <a:effectLst/>
                <a:latin typeface="+mn-lt"/>
                <a:ea typeface="+mn-ea"/>
                <a:cs typeface="+mn-cs"/>
              </a:rPr>
              <a:t>Monitor de tráfico en tiempo real</a:t>
            </a:r>
          </a:p>
          <a:p>
            <a:r>
              <a:rPr lang="es-419" sz="1200" b="0" i="0" kern="1200" dirty="0">
                <a:solidFill>
                  <a:schemeClr val="tx1"/>
                </a:solidFill>
                <a:effectLst/>
                <a:latin typeface="+mn-lt"/>
                <a:ea typeface="+mn-ea"/>
                <a:cs typeface="+mn-cs"/>
              </a:rPr>
              <a:t>SNORT se puede utilizar para monitorizar el tráfico que entra y sale de una red. Monitorizará el tráfico en tiempo real y emitirá alertas a los usuarios cuando descubra paquetes o amenazas potencialmente maliciosos en las redes de Protocolo de Internet (IP).</a:t>
            </a:r>
          </a:p>
          <a:p>
            <a:r>
              <a:rPr lang="es-419" sz="1200" b="1" i="0" kern="1200" dirty="0">
                <a:solidFill>
                  <a:schemeClr val="tx1"/>
                </a:solidFill>
                <a:effectLst/>
                <a:latin typeface="+mn-lt"/>
                <a:ea typeface="+mn-ea"/>
                <a:cs typeface="+mn-cs"/>
              </a:rPr>
              <a:t>Registro de paquetes</a:t>
            </a:r>
          </a:p>
          <a:p>
            <a:r>
              <a:rPr lang="es-419" sz="1200" b="0" i="0" kern="1200" dirty="0">
                <a:solidFill>
                  <a:schemeClr val="tx1"/>
                </a:solidFill>
                <a:effectLst/>
                <a:latin typeface="+mn-lt"/>
                <a:ea typeface="+mn-ea"/>
                <a:cs typeface="+mn-cs"/>
              </a:rPr>
              <a:t>SNORT habilita el registro de paquetes a través de su modo de registro de paquetes, lo que significa que registra los paquetes en el disco. En este modo, SNORT recopila todos los paquetes y los registra en un directorio jerárquico basado en la dirección IP de la red del host.</a:t>
            </a:r>
          </a:p>
          <a:p>
            <a:r>
              <a:rPr lang="es-419" sz="1200" b="1" i="0" kern="1200" dirty="0">
                <a:solidFill>
                  <a:schemeClr val="tx1"/>
                </a:solidFill>
                <a:effectLst/>
                <a:latin typeface="+mn-lt"/>
                <a:ea typeface="+mn-ea"/>
                <a:cs typeface="+mn-cs"/>
              </a:rPr>
              <a:t>Análisis de protocolo</a:t>
            </a:r>
          </a:p>
          <a:p>
            <a:r>
              <a:rPr lang="es-419" sz="1200" b="0" i="0" kern="1200" dirty="0">
                <a:solidFill>
                  <a:schemeClr val="tx1"/>
                </a:solidFill>
                <a:effectLst/>
                <a:latin typeface="+mn-lt"/>
                <a:ea typeface="+mn-ea"/>
                <a:cs typeface="+mn-cs"/>
              </a:rPr>
              <a:t>SNORT puede realizar análisis de protocolo, que es un proceso de rastreo de red que captura datos en capas de protocolo para análisis adicionales. Esto permite al administrador de la red examinar más a fondo los paquetes de datos potencialmente maliciosos, lo cual es crucial, por ejemplo, en la especificación del protocolo de pila del Protocolo de control de transmisión / IP (TCP / IP).</a:t>
            </a:r>
          </a:p>
          <a:p>
            <a:r>
              <a:rPr lang="es-419" sz="1200" b="1" i="0" kern="1200" dirty="0">
                <a:solidFill>
                  <a:schemeClr val="tx1"/>
                </a:solidFill>
                <a:effectLst/>
                <a:latin typeface="+mn-lt"/>
                <a:ea typeface="+mn-ea"/>
                <a:cs typeface="+mn-cs"/>
              </a:rPr>
              <a:t>Coincidencia de contenido</a:t>
            </a:r>
          </a:p>
          <a:p>
            <a:r>
              <a:rPr lang="es-419" sz="1200" b="0" i="0" kern="1200" dirty="0">
                <a:solidFill>
                  <a:schemeClr val="tx1"/>
                </a:solidFill>
                <a:effectLst/>
                <a:latin typeface="+mn-lt"/>
                <a:ea typeface="+mn-ea"/>
                <a:cs typeface="+mn-cs"/>
              </a:rPr>
              <a:t>SNORT recopila las reglas por protocolo, como IP y TCP, luego por puertos, y luego por aquellos con contenido y aquellos sin él. Las reglas que tienen contenido utilizan un comparador de patrones múltiples que aumenta el rendimiento, especialmente cuando se trata de protocolos como el Protocolo de transferencia de hipertexto (HTTP). Las reglas que no tienen contenido siempre se evalúan, lo que afecta negativamente al rendimiento.</a:t>
            </a:r>
          </a:p>
          <a:p>
            <a:r>
              <a:rPr lang="es-419" sz="1200" b="1" i="0" kern="1200" dirty="0">
                <a:solidFill>
                  <a:schemeClr val="tx1"/>
                </a:solidFill>
                <a:effectLst/>
                <a:latin typeface="+mn-lt"/>
                <a:ea typeface="+mn-ea"/>
                <a:cs typeface="+mn-cs"/>
              </a:rPr>
              <a:t>Huellas digitales del SO</a:t>
            </a:r>
          </a:p>
          <a:p>
            <a:r>
              <a:rPr lang="es-419" sz="1200" b="0" i="0" kern="1200" dirty="0">
                <a:solidFill>
                  <a:schemeClr val="tx1"/>
                </a:solidFill>
                <a:effectLst/>
                <a:latin typeface="+mn-lt"/>
                <a:ea typeface="+mn-ea"/>
                <a:cs typeface="+mn-cs"/>
              </a:rPr>
              <a:t>La toma de huellas dactilares del sistema operativo (SO) utiliza el concepto de que todas las plataformas tienen una pila TCP / IP única. A través de este proceso, SNORT se puede utilizar para determinar la plataforma del sistema operativo que utiliza un sistema que accede a una red.</a:t>
            </a:r>
          </a:p>
          <a:p>
            <a:r>
              <a:rPr lang="es-419" sz="1200" b="1" i="0" kern="1200" dirty="0">
                <a:solidFill>
                  <a:schemeClr val="tx1"/>
                </a:solidFill>
                <a:effectLst/>
                <a:latin typeface="+mn-lt"/>
                <a:ea typeface="+mn-ea"/>
                <a:cs typeface="+mn-cs"/>
              </a:rPr>
              <a:t>Puede instalarse en cualquier entorno de red</a:t>
            </a:r>
          </a:p>
          <a:p>
            <a:r>
              <a:rPr lang="es-419" sz="1200" b="0" i="0" kern="1200" dirty="0">
                <a:solidFill>
                  <a:schemeClr val="tx1"/>
                </a:solidFill>
                <a:effectLst/>
                <a:latin typeface="+mn-lt"/>
                <a:ea typeface="+mn-ea"/>
                <a:cs typeface="+mn-cs"/>
              </a:rPr>
              <a:t>SNORT se puede implementar en todos los sistemas operativos, incluidos Linux y Windows, y como parte de todos los entornos de red.</a:t>
            </a:r>
          </a:p>
          <a:p>
            <a:r>
              <a:rPr lang="es-419" sz="1200" b="1" i="0" kern="1200" dirty="0">
                <a:solidFill>
                  <a:schemeClr val="tx1"/>
                </a:solidFill>
                <a:effectLst/>
                <a:latin typeface="+mn-lt"/>
                <a:ea typeface="+mn-ea"/>
                <a:cs typeface="+mn-cs"/>
              </a:rPr>
              <a:t>Fuente abierta</a:t>
            </a:r>
          </a:p>
          <a:p>
            <a:r>
              <a:rPr lang="es-419" sz="1200" b="0" i="0" kern="1200" dirty="0">
                <a:solidFill>
                  <a:schemeClr val="tx1"/>
                </a:solidFill>
                <a:effectLst/>
                <a:latin typeface="+mn-lt"/>
                <a:ea typeface="+mn-ea"/>
                <a:cs typeface="+mn-cs"/>
              </a:rPr>
              <a:t>Como pieza de software de código abierto, SNORT es gratuito y está disponible para cualquier persona que quiera usar un IDS o IPS para monitorizar y proteger su red.</a:t>
            </a:r>
          </a:p>
          <a:p>
            <a:r>
              <a:rPr lang="es-419" sz="1200" b="1" i="0" kern="1200" dirty="0">
                <a:solidFill>
                  <a:schemeClr val="tx1"/>
                </a:solidFill>
                <a:effectLst/>
                <a:latin typeface="+mn-lt"/>
                <a:ea typeface="+mn-ea"/>
                <a:cs typeface="+mn-cs"/>
              </a:rPr>
              <a:t>Las reglas son fáciles de implementar</a:t>
            </a:r>
          </a:p>
          <a:p>
            <a:r>
              <a:rPr lang="es-419" sz="1200" b="0" i="0" kern="1200" dirty="0">
                <a:solidFill>
                  <a:schemeClr val="tx1"/>
                </a:solidFill>
                <a:effectLst/>
                <a:latin typeface="+mn-lt"/>
                <a:ea typeface="+mn-ea"/>
                <a:cs typeface="+mn-cs"/>
              </a:rPr>
              <a:t>Las reglas de SNORT son fáciles de implementar y permiten que la supervisión y la protección de la red estén en funcionamiento. Su lenguaje de reglas también es muy flexible, y la creación de nuevas reglas es bastante simple, lo que permite a los administradores de red diferenciar la actividad regular de Internet de la actividad anómala o maliciosa.</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15</a:t>
            </a:fld>
            <a:endParaRPr lang="es-419"/>
          </a:p>
        </p:txBody>
      </p:sp>
    </p:spTree>
    <p:extLst>
      <p:ext uri="{BB962C8B-B14F-4D97-AF65-F5344CB8AC3E}">
        <p14:creationId xmlns:p14="http://schemas.microsoft.com/office/powerpoint/2010/main" val="4139992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https://ciberseguridad.com/servicios/sistema-deteccion-intrusos-ids/snort/</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Componentes de </a:t>
            </a:r>
            <a:r>
              <a:rPr lang="es-419" sz="1200" b="0" i="0" kern="1200" dirty="0" err="1">
                <a:solidFill>
                  <a:schemeClr val="tx1"/>
                </a:solidFill>
                <a:effectLst/>
                <a:latin typeface="+mn-lt"/>
                <a:ea typeface="+mn-ea"/>
                <a:cs typeface="+mn-cs"/>
              </a:rPr>
              <a:t>Snort</a:t>
            </a:r>
            <a:endParaRPr lang="es-419" sz="1200" b="0" i="0" kern="1200" dirty="0">
              <a:solidFill>
                <a:schemeClr val="tx1"/>
              </a:solidFill>
              <a:effectLst/>
              <a:latin typeface="+mn-lt"/>
              <a:ea typeface="+mn-ea"/>
              <a:cs typeface="+mn-cs"/>
            </a:endParaRP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se compone de cuatro componentes principales, que encadenados permiten que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cumpla con sus diversos modos.</a:t>
            </a:r>
          </a:p>
          <a:p>
            <a:r>
              <a:rPr lang="es-419" sz="1200" b="0" i="0" kern="1200" dirty="0">
                <a:solidFill>
                  <a:schemeClr val="tx1"/>
                </a:solidFill>
                <a:effectLst/>
                <a:latin typeface="+mn-lt"/>
                <a:ea typeface="+mn-ea"/>
                <a:cs typeface="+mn-cs"/>
              </a:rPr>
              <a:t>Son los siguientes:</a:t>
            </a:r>
          </a:p>
          <a:p>
            <a:r>
              <a:rPr lang="es-419" sz="1200" b="0" i="0" kern="1200" dirty="0">
                <a:solidFill>
                  <a:schemeClr val="tx1"/>
                </a:solidFill>
                <a:effectLst/>
                <a:latin typeface="+mn-lt"/>
                <a:ea typeface="+mn-ea"/>
                <a:cs typeface="+mn-cs"/>
              </a:rPr>
              <a:t>Decodificador</a:t>
            </a:r>
          </a:p>
          <a:p>
            <a:r>
              <a:rPr lang="es-419" sz="1200" b="0" i="0" kern="1200" dirty="0">
                <a:solidFill>
                  <a:schemeClr val="tx1"/>
                </a:solidFill>
                <a:effectLst/>
                <a:latin typeface="+mn-lt"/>
                <a:ea typeface="+mn-ea"/>
                <a:cs typeface="+mn-cs"/>
              </a:rPr>
              <a:t>El primer componente es el decodificador que se encarga de formar paquetes para ser utilizados por los otros componentes. Tiene la función de determinar qué protocolos subyacentes se utilizan en el paquete, así como de determinar la ubicación y el tamaño de los datos del paquete que luego se utilizan en componentes posteriores. Cabe señalar que el decodificador también busca anomalías en los encabezados (como tamaños no válidos), lo que puede hacer que genere alertas.</a:t>
            </a:r>
          </a:p>
          <a:p>
            <a:r>
              <a:rPr lang="es-419" sz="1200" b="0" i="0" kern="1200" dirty="0">
                <a:solidFill>
                  <a:schemeClr val="tx1"/>
                </a:solidFill>
                <a:effectLst/>
                <a:latin typeface="+mn-lt"/>
                <a:ea typeface="+mn-ea"/>
                <a:cs typeface="+mn-cs"/>
              </a:rPr>
              <a:t>Preprocesadores</a:t>
            </a:r>
          </a:p>
          <a:p>
            <a:r>
              <a:rPr lang="es-419" sz="1200" b="0" i="0" kern="1200" dirty="0">
                <a:solidFill>
                  <a:schemeClr val="tx1"/>
                </a:solidFill>
                <a:effectLst/>
                <a:latin typeface="+mn-lt"/>
                <a:ea typeface="+mn-ea"/>
                <a:cs typeface="+mn-cs"/>
              </a:rPr>
              <a:t>Estos componentes funcionan como complementos y pueden organizar o modificar paquetes de datos. Esto permite que los servicios (como HTTP o FTP tengan un preprocesador correspondiente para verificar anomalías específicas de ese servicio.</a:t>
            </a:r>
          </a:p>
          <a:p>
            <a:r>
              <a:rPr lang="es-419" sz="1200" b="0" i="0" kern="1200" dirty="0">
                <a:solidFill>
                  <a:schemeClr val="tx1"/>
                </a:solidFill>
                <a:effectLst/>
                <a:latin typeface="+mn-lt"/>
                <a:ea typeface="+mn-ea"/>
                <a:cs typeface="+mn-cs"/>
              </a:rPr>
              <a:t>Su trabajo es, en última instancia, intentar hacer que sea más difícil engañar al motor de detección. Ejemplos de cómo puede hacer esto son decodificando </a:t>
            </a:r>
            <a:r>
              <a:rPr lang="es-419" sz="1200" b="0" i="0" kern="1200" dirty="0" err="1">
                <a:solidFill>
                  <a:schemeClr val="tx1"/>
                </a:solidFill>
                <a:effectLst/>
                <a:latin typeface="+mn-lt"/>
                <a:ea typeface="+mn-ea"/>
                <a:cs typeface="+mn-cs"/>
              </a:rPr>
              <a:t>URI’s</a:t>
            </a:r>
            <a:r>
              <a:rPr lang="es-419" sz="1200" b="0" i="0" kern="1200" dirty="0">
                <a:solidFill>
                  <a:schemeClr val="tx1"/>
                </a:solidFill>
                <a:effectLst/>
                <a:latin typeface="+mn-lt"/>
                <a:ea typeface="+mn-ea"/>
                <a:cs typeface="+mn-cs"/>
              </a:rPr>
              <a:t>, desfragmentando paquetes (la fragmentación de paquetes puede usarse para engañar al motor de detección), detectando escaneo de puertos, así como también detectando anomalías en paquetes ARP, como la suplantación de ARP.</a:t>
            </a:r>
          </a:p>
          <a:p>
            <a:r>
              <a:rPr lang="es-419" sz="1200" b="0" i="0" kern="1200" dirty="0">
                <a:solidFill>
                  <a:schemeClr val="tx1"/>
                </a:solidFill>
                <a:effectLst/>
                <a:latin typeface="+mn-lt"/>
                <a:ea typeface="+mn-ea"/>
                <a:cs typeface="+mn-cs"/>
              </a:rPr>
              <a:t>Motor de detección</a:t>
            </a:r>
          </a:p>
          <a:p>
            <a:r>
              <a:rPr lang="es-419" sz="1200" b="0" i="0" kern="1200" dirty="0">
                <a:solidFill>
                  <a:schemeClr val="tx1"/>
                </a:solidFill>
                <a:effectLst/>
                <a:latin typeface="+mn-lt"/>
                <a:ea typeface="+mn-ea"/>
                <a:cs typeface="+mn-cs"/>
              </a:rPr>
              <a:t>El componente principal, el motor de detección, tiene la responsabilidad de «detectar si existe alguna actividad de intrusión en un paquete». Para ello, encadena conjuntos de reglas, especificadas en archivos de configuración que incluyen estas reglas, y las aplica a cada paquete.</a:t>
            </a:r>
          </a:p>
          <a:p>
            <a:r>
              <a:rPr lang="es-419" sz="1200" b="0" i="0" kern="1200" dirty="0">
                <a:solidFill>
                  <a:schemeClr val="tx1"/>
                </a:solidFill>
                <a:effectLst/>
                <a:latin typeface="+mn-lt"/>
                <a:ea typeface="+mn-ea"/>
                <a:cs typeface="+mn-cs"/>
              </a:rPr>
              <a:t>Si el paquete coincide con una regla, se toma la acción especificada de esa regla o se descarta el paquete. Si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realiza esto en tiempo real, dependiendo de la carga de la red, se puede experimentar latencia, y en el peor de los casos, los paquetes se descartan todos juntos.</a:t>
            </a:r>
          </a:p>
          <a:p>
            <a:r>
              <a:rPr lang="es-419" sz="1200" b="0" i="0" kern="1200" dirty="0">
                <a:solidFill>
                  <a:schemeClr val="tx1"/>
                </a:solidFill>
                <a:effectLst/>
                <a:latin typeface="+mn-lt"/>
                <a:ea typeface="+mn-ea"/>
                <a:cs typeface="+mn-cs"/>
              </a:rPr>
              <a:t>Si un paquete coincide con una regla, el sistema de alerta y registro generará el registro o la alerta  Por supuesto, el mensaje y los contenidos generados por este componente se pueden configurar a través del archivo de configuración. Si un paquete activa varias reglas, el nivel de alerta más alto es lo que realmente generará este componente.</a:t>
            </a:r>
          </a:p>
          <a:p>
            <a:r>
              <a:rPr lang="es-419" sz="1200" b="0" i="0" kern="1200" dirty="0">
                <a:solidFill>
                  <a:schemeClr val="tx1"/>
                </a:solidFill>
                <a:effectLst/>
                <a:latin typeface="+mn-lt"/>
                <a:ea typeface="+mn-ea"/>
                <a:cs typeface="+mn-cs"/>
              </a:rPr>
              <a:t>Módulos de salida</a:t>
            </a:r>
          </a:p>
          <a:p>
            <a:r>
              <a:rPr lang="es-419" sz="1200" b="0" i="0" kern="1200" dirty="0">
                <a:solidFill>
                  <a:schemeClr val="tx1"/>
                </a:solidFill>
                <a:effectLst/>
                <a:latin typeface="+mn-lt"/>
                <a:ea typeface="+mn-ea"/>
                <a:cs typeface="+mn-cs"/>
              </a:rPr>
              <a:t>Finalmente, después de que se genera una alerta o registro, pasa por el componente Módulos de salida. Este componente tiene la tarea de controlar el tipo de salida generada, utiliza un sistema de complementos que le da flexibilidad al usuario y también es altamente configurable. Esto puede incluir simplemente el registro o el registro en una base de datos, el envío de trampas SNMP, la generación de informes XML o incluso el envío de alertas a través de sockets UNIX, lo que permite la modificación dinámica de configuraciones de red (firewalls o enrutadores).</a:t>
            </a:r>
          </a:p>
          <a:p>
            <a:endParaRPr lang="es-419" sz="1200" b="1" i="0" kern="1200" dirty="0">
              <a:solidFill>
                <a:schemeClr val="tx1"/>
              </a:solidFill>
              <a:effectLst/>
              <a:latin typeface="+mn-lt"/>
              <a:ea typeface="+mn-ea"/>
              <a:cs typeface="+mn-cs"/>
            </a:endParaRPr>
          </a:p>
          <a:p>
            <a:endParaRPr lang="es-419" sz="1200" b="1" i="0" kern="1200" dirty="0">
              <a:solidFill>
                <a:schemeClr val="tx1"/>
              </a:solidFill>
              <a:effectLst/>
              <a:latin typeface="+mn-lt"/>
              <a:ea typeface="+mn-ea"/>
              <a:cs typeface="+mn-cs"/>
            </a:endParaRPr>
          </a:p>
          <a:p>
            <a:r>
              <a:rPr lang="es-419" sz="1200" b="1" i="0" kern="1200" dirty="0">
                <a:solidFill>
                  <a:schemeClr val="tx1"/>
                </a:solidFill>
                <a:effectLst/>
                <a:latin typeface="+mn-lt"/>
                <a:ea typeface="+mn-ea"/>
                <a:cs typeface="+mn-cs"/>
              </a:rPr>
              <a:t>https://protecciondatos-lopd.com/empresas/snort-deteccion-intrusos/</a:t>
            </a:r>
          </a:p>
          <a:p>
            <a:endParaRPr lang="es-419" sz="1200" b="1" i="0" kern="1200" dirty="0">
              <a:solidFill>
                <a:schemeClr val="tx1"/>
              </a:solidFill>
              <a:effectLst/>
              <a:latin typeface="+mn-lt"/>
              <a:ea typeface="+mn-ea"/>
              <a:cs typeface="+mn-cs"/>
            </a:endParaRPr>
          </a:p>
          <a:p>
            <a:r>
              <a:rPr lang="es-419" sz="1200" b="1" i="0" kern="1200" dirty="0">
                <a:solidFill>
                  <a:schemeClr val="tx1"/>
                </a:solidFill>
                <a:effectLst/>
                <a:latin typeface="+mn-lt"/>
                <a:ea typeface="+mn-ea"/>
                <a:cs typeface="+mn-cs"/>
              </a:rPr>
              <a:t>Componentes de </a:t>
            </a:r>
            <a:r>
              <a:rPr lang="es-419" sz="1200" b="1" i="0" kern="1200" dirty="0" err="1">
                <a:solidFill>
                  <a:schemeClr val="tx1"/>
                </a:solidFill>
                <a:effectLst/>
                <a:latin typeface="+mn-lt"/>
                <a:ea typeface="+mn-ea"/>
                <a:cs typeface="+mn-cs"/>
              </a:rPr>
              <a:t>Snort</a:t>
            </a:r>
            <a:endParaRPr lang="es-419" sz="1200" b="1" i="0" kern="1200" dirty="0">
              <a:solidFill>
                <a:schemeClr val="tx1"/>
              </a:solidFill>
              <a:effectLst/>
              <a:latin typeface="+mn-lt"/>
              <a:ea typeface="+mn-ea"/>
              <a:cs typeface="+mn-cs"/>
            </a:endParaRP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se compone de cuatro componentes principales, que encadenados permiten que cumpla con sus diversos modos.</a:t>
            </a:r>
          </a:p>
          <a:p>
            <a:r>
              <a:rPr lang="es-419" sz="1200" b="0" i="0" kern="1200" dirty="0">
                <a:solidFill>
                  <a:schemeClr val="tx1"/>
                </a:solidFill>
                <a:effectLst/>
                <a:latin typeface="+mn-lt"/>
                <a:ea typeface="+mn-ea"/>
                <a:cs typeface="+mn-cs"/>
              </a:rPr>
              <a:t>El primer componente es el decodificador, que se encarga de formar paquetes para ser utilizados por los demás componentes. Tiene la función de determinar qué protocolos subyacentes se utilizan en el paquete, así como de determinar la ubicación y el tamaño de los datos del paquete que luego se utilizan en componentes posteriores. Cabe señalar que el decodificador también busca anomalías en los encabezados, lo que puede hacer que genere alertas.</a:t>
            </a:r>
          </a:p>
          <a:p>
            <a:r>
              <a:rPr lang="es-419" sz="1200" b="0" i="0" kern="1200" dirty="0">
                <a:solidFill>
                  <a:schemeClr val="tx1"/>
                </a:solidFill>
                <a:effectLst/>
                <a:latin typeface="+mn-lt"/>
                <a:ea typeface="+mn-ea"/>
                <a:cs typeface="+mn-cs"/>
              </a:rPr>
              <a:t>Los siguientes componentes principales son los preprocesadores. Estos componentes funcionan como complementos y pueden organizar o modificar paquetes de datos. Esto permite que los servicios (como HTTP o FTP) tengan un preprocesador correspondiente para verificar anomalías específicas de ese servicio. Su trabajo es, en última instancia, intentar hacer más difícil engañar al motor de detección. Ejemplos de cómo puede hacer esto son decodificando </a:t>
            </a:r>
            <a:r>
              <a:rPr lang="es-419" sz="1200" b="0" i="0" kern="1200" dirty="0" err="1">
                <a:solidFill>
                  <a:schemeClr val="tx1"/>
                </a:solidFill>
                <a:effectLst/>
                <a:latin typeface="+mn-lt"/>
                <a:ea typeface="+mn-ea"/>
                <a:cs typeface="+mn-cs"/>
              </a:rPr>
              <a:t>URI’s</a:t>
            </a:r>
            <a:r>
              <a:rPr lang="es-419" sz="1200" b="0" i="0" kern="1200" dirty="0">
                <a:solidFill>
                  <a:schemeClr val="tx1"/>
                </a:solidFill>
                <a:effectLst/>
                <a:latin typeface="+mn-lt"/>
                <a:ea typeface="+mn-ea"/>
                <a:cs typeface="+mn-cs"/>
              </a:rPr>
              <a:t>, desfragmentando paquetes, detectando escaneo de puertos, así como también detectando anomalías en paquetes ARP, como la suplantación de ARP.</a:t>
            </a:r>
          </a:p>
          <a:p>
            <a:r>
              <a:rPr lang="es-419" sz="1200" b="0" i="0" kern="1200" dirty="0">
                <a:solidFill>
                  <a:schemeClr val="tx1"/>
                </a:solidFill>
                <a:effectLst/>
                <a:latin typeface="+mn-lt"/>
                <a:ea typeface="+mn-ea"/>
                <a:cs typeface="+mn-cs"/>
              </a:rPr>
              <a:t>El componente principal, el motor de detección, tiene la responsabilidad de detectar si existe alguna actividad de intrusión en un paquete. Para ello, encadena conjuntos de reglas, especificadas en archivos de configuración que incluyen estas reglas, y las aplica a cada paquete. Si el paquete coincide con una regla, se toma la acción especificada de esa regla o se descarta el paquete.</a:t>
            </a:r>
          </a:p>
          <a:p>
            <a:r>
              <a:rPr lang="es-419" sz="1200" b="0" i="0" kern="1200" dirty="0">
                <a:solidFill>
                  <a:schemeClr val="tx1"/>
                </a:solidFill>
                <a:effectLst/>
                <a:latin typeface="+mn-lt"/>
                <a:ea typeface="+mn-ea"/>
                <a:cs typeface="+mn-cs"/>
              </a:rPr>
              <a:t>Si un paquete coincide con una regla, el sistema de alerta y registro generará la alerta. Por supuesto, el mensaje y los contenidos generados por este componente se pueden configurar a través del archivo de configuración. Si un paquete activa varias reglas, el nivel de alerta más alto es lo que realmente generará este componente.</a:t>
            </a:r>
          </a:p>
          <a:p>
            <a:r>
              <a:rPr lang="es-419" sz="1200" b="0" i="0" kern="1200" dirty="0">
                <a:solidFill>
                  <a:schemeClr val="tx1"/>
                </a:solidFill>
                <a:effectLst/>
                <a:latin typeface="+mn-lt"/>
                <a:ea typeface="+mn-ea"/>
                <a:cs typeface="+mn-cs"/>
              </a:rPr>
              <a:t>Finalmente, después de que se genera una alerta o registro, pasa por el componente Módulos de salida. Este componente tiene la tarea de controlar el tipo de salida generada, utiliza un sistema de complementos que le da flexibilidad al usuario y también es altamente configurable. Esto puede incluir simplemente el registro en una base de datos, el envío de trampas SNMP, la generación de informes XML o incluso el envío de alertas a través de sockets UNIX, lo que permite la modificación dinámica de las configuraciones de red (firewalls o enrutadores).</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16</a:t>
            </a:fld>
            <a:endParaRPr lang="es-419"/>
          </a:p>
        </p:txBody>
      </p:sp>
    </p:spTree>
    <p:extLst>
      <p:ext uri="{BB962C8B-B14F-4D97-AF65-F5344CB8AC3E}">
        <p14:creationId xmlns:p14="http://schemas.microsoft.com/office/powerpoint/2010/main" val="202882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https://ciberseguridad.com/servicios/sistema-deteccion-intrusos-ids/snort/</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Funcionamiento</a:t>
            </a: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es un sistema de detección de intrusiones en la red, pero viene con tres modos de funcionamiento, todos los cuales son parte del NIDS en sí mismo. El primer modo, </a:t>
            </a:r>
            <a:r>
              <a:rPr lang="es-419" sz="1200" b="0" i="0" kern="1200" dirty="0" err="1">
                <a:solidFill>
                  <a:schemeClr val="tx1"/>
                </a:solidFill>
                <a:effectLst/>
                <a:latin typeface="+mn-lt"/>
                <a:ea typeface="+mn-ea"/>
                <a:cs typeface="+mn-cs"/>
              </a:rPr>
              <a:t>Sniffer</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Mode</a:t>
            </a:r>
            <a:r>
              <a:rPr lang="es-419" sz="1200" b="0" i="0" kern="1200" dirty="0">
                <a:solidFill>
                  <a:schemeClr val="tx1"/>
                </a:solidFill>
                <a:effectLst/>
                <a:latin typeface="+mn-lt"/>
                <a:ea typeface="+mn-ea"/>
                <a:cs typeface="+mn-cs"/>
              </a:rPr>
              <a:t>, muestra los paquetes que transitan por la red. Puede configurarse para mostrar varios tipos de paquetes (TCP, UDP, ICMP), así como qué mostrar de los paquetes en sí, ya sea los encabezados o los datos del paquete.</a:t>
            </a:r>
          </a:p>
          <a:p>
            <a:r>
              <a:rPr lang="es-419" sz="1200" b="0" i="0" kern="1200" dirty="0">
                <a:solidFill>
                  <a:schemeClr val="tx1"/>
                </a:solidFill>
                <a:effectLst/>
                <a:latin typeface="+mn-lt"/>
                <a:ea typeface="+mn-ea"/>
                <a:cs typeface="+mn-cs"/>
              </a:rPr>
              <a:t>El segundo modo de operación otorgado por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es el </a:t>
            </a:r>
            <a:r>
              <a:rPr lang="es-419" sz="1200" b="0" i="0" kern="1200" dirty="0" err="1">
                <a:solidFill>
                  <a:schemeClr val="tx1"/>
                </a:solidFill>
                <a:effectLst/>
                <a:latin typeface="+mn-lt"/>
                <a:ea typeface="+mn-ea"/>
                <a:cs typeface="+mn-cs"/>
              </a:rPr>
              <a:t>Packet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Logger</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Mode</a:t>
            </a:r>
            <a:r>
              <a:rPr lang="es-419" sz="1200" b="0" i="0" kern="1200" dirty="0">
                <a:solidFill>
                  <a:schemeClr val="tx1"/>
                </a:solidFill>
                <a:effectLst/>
                <a:latin typeface="+mn-lt"/>
                <a:ea typeface="+mn-ea"/>
                <a:cs typeface="+mn-cs"/>
              </a:rPr>
              <a:t>. Permite al usuario guardar los paquetes detectados en el modo </a:t>
            </a:r>
            <a:r>
              <a:rPr lang="es-419" sz="1200" b="0" i="0" kern="1200" dirty="0" err="1">
                <a:solidFill>
                  <a:schemeClr val="tx1"/>
                </a:solidFill>
                <a:effectLst/>
                <a:latin typeface="+mn-lt"/>
                <a:ea typeface="+mn-ea"/>
                <a:cs typeface="+mn-cs"/>
              </a:rPr>
              <a:t>Sniffer</a:t>
            </a:r>
            <a:r>
              <a:rPr lang="es-419" sz="1200" b="0" i="0" kern="1200" dirty="0">
                <a:solidFill>
                  <a:schemeClr val="tx1"/>
                </a:solidFill>
                <a:effectLst/>
                <a:latin typeface="+mn-lt"/>
                <a:ea typeface="+mn-ea"/>
                <a:cs typeface="+mn-cs"/>
              </a:rPr>
              <a:t> para guardarlos en el disco duro. A través de este modo, el usuario puede especificar reglas que indiquen qué paquetes guardar, por ejemplo, para guardar solo los paquetes relativos a una dirección específica.</a:t>
            </a:r>
          </a:p>
          <a:p>
            <a:r>
              <a:rPr lang="es-419" sz="1200" b="0" i="0" kern="1200" dirty="0">
                <a:solidFill>
                  <a:schemeClr val="tx1"/>
                </a:solidFill>
                <a:effectLst/>
                <a:latin typeface="+mn-lt"/>
                <a:ea typeface="+mn-ea"/>
                <a:cs typeface="+mn-cs"/>
              </a:rPr>
              <a:t>Finalmente, el último modo es el modo NIDS. Este modo es muy similar al registrador de paquetes, pero permite aplicar reglas más específicas a los paquetes, refinando los paquetes que de hecho están registrados (o alertados). Las reglas aplicadas se especifican o se incluyen en el archivo de configuración que se pasa como parámetro al iniciar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Cabe señalar que cada uno de estos modos tiene varias opciones que se pueden configurar a través de parámetros de línea de comando o incluso archivos de configuración.</a:t>
            </a:r>
          </a:p>
          <a:p>
            <a:r>
              <a:rPr lang="es-419" sz="1200" b="0" i="0" kern="1200" dirty="0">
                <a:solidFill>
                  <a:schemeClr val="tx1"/>
                </a:solidFill>
                <a:effectLst/>
                <a:latin typeface="+mn-lt"/>
                <a:ea typeface="+mn-ea"/>
                <a:cs typeface="+mn-cs"/>
              </a:rPr>
              <a:t>Por ejemplo, con las alertas activadas en modo NIDS, puedes configurar el contenido de las alertas, dónde se almacenan las alertas, o incluso si solo deseas enviarlas a la consola, o a través de un socket UNIX a otro programa. Si bien la entrada para el NIDS se realiza típicamente con el modo </a:t>
            </a:r>
            <a:r>
              <a:rPr lang="es-419" sz="1200" b="0" i="0" kern="1200" dirty="0" err="1">
                <a:solidFill>
                  <a:schemeClr val="tx1"/>
                </a:solidFill>
                <a:effectLst/>
                <a:latin typeface="+mn-lt"/>
                <a:ea typeface="+mn-ea"/>
                <a:cs typeface="+mn-cs"/>
              </a:rPr>
              <a:t>Sniffer</a:t>
            </a:r>
            <a:r>
              <a:rPr lang="es-419" sz="1200" b="0" i="0" kern="1200" dirty="0">
                <a:solidFill>
                  <a:schemeClr val="tx1"/>
                </a:solidFill>
                <a:effectLst/>
                <a:latin typeface="+mn-lt"/>
                <a:ea typeface="+mn-ea"/>
                <a:cs typeface="+mn-cs"/>
              </a:rPr>
              <a:t>, esto se puede reemplazar con un archivo .</a:t>
            </a:r>
            <a:r>
              <a:rPr lang="es-419" sz="1200" b="0" i="0" kern="1200" dirty="0" err="1">
                <a:solidFill>
                  <a:schemeClr val="tx1"/>
                </a:solidFill>
                <a:effectLst/>
                <a:latin typeface="+mn-lt"/>
                <a:ea typeface="+mn-ea"/>
                <a:cs typeface="+mn-cs"/>
              </a:rPr>
              <a:t>pcap</a:t>
            </a:r>
            <a:r>
              <a:rPr lang="es-419" sz="1200" b="0" i="0" kern="1200" dirty="0">
                <a:solidFill>
                  <a:schemeClr val="tx1"/>
                </a:solidFill>
                <a:effectLst/>
                <a:latin typeface="+mn-lt"/>
                <a:ea typeface="+mn-ea"/>
                <a:cs typeface="+mn-cs"/>
              </a:rPr>
              <a:t> (captura de paquetes) si el rastreo no es una opción; o la intrusión ya ocurrió, o no puedes colocar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en una ubicación para permitir el olfateo.</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17</a:t>
            </a:fld>
            <a:endParaRPr lang="es-419"/>
          </a:p>
        </p:txBody>
      </p:sp>
    </p:spTree>
    <p:extLst>
      <p:ext uri="{BB962C8B-B14F-4D97-AF65-F5344CB8AC3E}">
        <p14:creationId xmlns:p14="http://schemas.microsoft.com/office/powerpoint/2010/main" val="1246667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Reglas de SNORT</a:t>
            </a:r>
          </a:p>
          <a:p>
            <a:r>
              <a:rPr lang="es-419" sz="1200" b="0" i="0" kern="1200" dirty="0">
                <a:solidFill>
                  <a:schemeClr val="tx1"/>
                </a:solidFill>
                <a:effectLst/>
                <a:latin typeface="+mn-lt"/>
                <a:ea typeface="+mn-ea"/>
                <a:cs typeface="+mn-cs"/>
              </a:rPr>
              <a:t>Como se mencionó anteriormente, las reglas se utilizan en todos los componentes para detectar anomalías en los paquetes. Las reglas se pueden aplicar a los encabezados de la capa de red y transporte (IP, TCP, UDP, ICMP) o incluso a los encabezados de la capa de aplicación (FTP, HTTP, etc.), pero, por supuesto, las reglas también se pueden aplicar a los paquetes de datos (la carga útil).</a:t>
            </a:r>
          </a:p>
          <a:p>
            <a:r>
              <a:rPr lang="es-419" sz="1200" b="0" i="0" kern="1200" dirty="0">
                <a:solidFill>
                  <a:schemeClr val="tx1"/>
                </a:solidFill>
                <a:effectLst/>
                <a:latin typeface="+mn-lt"/>
                <a:ea typeface="+mn-ea"/>
                <a:cs typeface="+mn-cs"/>
              </a:rPr>
              <a:t>Las reglas se componen de dos partes, un encabezado de regla, que especifica qué acción se debe tomar en caso de una coincidencia, el tipo de paquete (TCP, UDP, etc.), así como las direcciones IP de origen y destino y los números de puerto.</a:t>
            </a:r>
          </a:p>
          <a:p>
            <a:r>
              <a:rPr lang="es-419" sz="1200" b="0" i="0" kern="1200" dirty="0">
                <a:solidFill>
                  <a:schemeClr val="tx1"/>
                </a:solidFill>
                <a:effectLst/>
                <a:latin typeface="+mn-lt"/>
                <a:ea typeface="+mn-ea"/>
                <a:cs typeface="+mn-cs"/>
              </a:rPr>
              <a:t>La última parte son las Opciones de regla, que especifica el contenido que marca los paquetes como una coincidencia.</a:t>
            </a:r>
          </a:p>
          <a:p>
            <a:r>
              <a:rPr lang="es-419" sz="1200" b="0" i="0" kern="1200" dirty="0">
                <a:solidFill>
                  <a:schemeClr val="tx1"/>
                </a:solidFill>
                <a:effectLst/>
                <a:latin typeface="+mn-lt"/>
                <a:ea typeface="+mn-ea"/>
                <a:cs typeface="+mn-cs"/>
              </a:rPr>
              <a:t>Cabe señalar que, si bien la mayoría de las opciones son opcionales, se requiere el </a:t>
            </a:r>
            <a:r>
              <a:rPr lang="es-419" sz="1200" b="0" i="0" kern="1200" dirty="0" err="1">
                <a:solidFill>
                  <a:schemeClr val="tx1"/>
                </a:solidFill>
                <a:effectLst/>
                <a:latin typeface="+mn-lt"/>
                <a:ea typeface="+mn-ea"/>
                <a:cs typeface="+mn-cs"/>
              </a:rPr>
              <a:t>sid</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ID) y no debe entrar en conflicto con el SID de otra regla. Es el identificador único que se le da a cada regla.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reserva SID de 0 a 1.000.000.</a:t>
            </a:r>
          </a:p>
          <a:p>
            <a:r>
              <a:rPr lang="es-419" sz="1200" b="0" i="0" kern="1200" dirty="0">
                <a:solidFill>
                  <a:schemeClr val="tx1"/>
                </a:solidFill>
                <a:effectLst/>
                <a:latin typeface="+mn-lt"/>
                <a:ea typeface="+mn-ea"/>
                <a:cs typeface="+mn-cs"/>
              </a:rPr>
              <a:t>En las opciones de reglas, entre una larga lista de posibles indicadores que pueden usarse para detectar varios bits de datos en paquetes, los usuarios pueden incluir expresiones regulares compatibles con Pearl a través de la opción </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 .</a:t>
            </a:r>
          </a:p>
          <a:p>
            <a:r>
              <a:rPr lang="es-419" sz="1200" b="0" i="0" kern="1200" dirty="0">
                <a:solidFill>
                  <a:schemeClr val="tx1"/>
                </a:solidFill>
                <a:effectLst/>
                <a:latin typeface="+mn-lt"/>
                <a:ea typeface="+mn-ea"/>
                <a:cs typeface="+mn-cs"/>
              </a:rPr>
              <a:t>Esto permite la detección de datos en el paquete mediante el uso de expresiones regulares, dando a las reglas más control y flexibilidad. PCRE toma el formato estándar, aunque se deben escapar las comillas dobles, el punto y coma y las barras diagonales.</a:t>
            </a:r>
          </a:p>
          <a:p>
            <a:r>
              <a:rPr lang="es-419" sz="1200" b="0" i="0" kern="1200" dirty="0">
                <a:solidFill>
                  <a:schemeClr val="tx1"/>
                </a:solidFill>
                <a:effectLst/>
                <a:latin typeface="+mn-lt"/>
                <a:ea typeface="+mn-ea"/>
                <a:cs typeface="+mn-cs"/>
              </a:rPr>
              <a:t>¿Cuáles son los usos de las reglas SNORT?</a:t>
            </a:r>
          </a:p>
          <a:p>
            <a:r>
              <a:rPr lang="es-419" sz="1200" b="0" i="0" kern="1200" dirty="0">
                <a:solidFill>
                  <a:schemeClr val="tx1"/>
                </a:solidFill>
                <a:effectLst/>
                <a:latin typeface="+mn-lt"/>
                <a:ea typeface="+mn-ea"/>
                <a:cs typeface="+mn-cs"/>
              </a:rPr>
              <a:t>Las reglas definidas en SNORT permiten que el software lleve a cabo una serie de acciones, que incluyen:</a:t>
            </a:r>
          </a:p>
          <a:p>
            <a:r>
              <a:rPr lang="es-419" sz="1200" b="1" i="0" kern="1200" dirty="0">
                <a:solidFill>
                  <a:schemeClr val="tx1"/>
                </a:solidFill>
                <a:effectLst/>
                <a:latin typeface="+mn-lt"/>
                <a:ea typeface="+mn-ea"/>
                <a:cs typeface="+mn-cs"/>
              </a:rPr>
              <a:t>Realizar rastreo de paquetes</a:t>
            </a:r>
          </a:p>
          <a:p>
            <a:r>
              <a:rPr lang="es-419" sz="1200" b="0" i="0" kern="1200" dirty="0">
                <a:solidFill>
                  <a:schemeClr val="tx1"/>
                </a:solidFill>
                <a:effectLst/>
                <a:latin typeface="+mn-lt"/>
                <a:ea typeface="+mn-ea"/>
                <a:cs typeface="+mn-cs"/>
              </a:rPr>
              <a:t>SNORT se puede utilizar para realizar un rastreo de paquetes, que recopila todos los datos que se transmiten dentro y fuera de una red. La recopilación de los paquetes individuales que van hacia y desde los dispositivos de la red permite una inspección detallada de cómo se transmite el tráfico.</a:t>
            </a:r>
          </a:p>
          <a:p>
            <a:r>
              <a:rPr lang="es-419" sz="1200" b="1" i="0" kern="1200" dirty="0">
                <a:solidFill>
                  <a:schemeClr val="tx1"/>
                </a:solidFill>
                <a:effectLst/>
                <a:latin typeface="+mn-lt"/>
                <a:ea typeface="+mn-ea"/>
                <a:cs typeface="+mn-cs"/>
              </a:rPr>
              <a:t>Depurar tráfico de red</a:t>
            </a:r>
          </a:p>
          <a:p>
            <a:r>
              <a:rPr lang="es-419" sz="1200" b="0" i="0" kern="1200" dirty="0">
                <a:solidFill>
                  <a:schemeClr val="tx1"/>
                </a:solidFill>
                <a:effectLst/>
                <a:latin typeface="+mn-lt"/>
                <a:ea typeface="+mn-ea"/>
                <a:cs typeface="+mn-cs"/>
              </a:rPr>
              <a:t>Una vez que haya registrado el tráfico, SNORT se puede utilizar para depurar paquetes maliciosos y cualquier problema de configuración.</a:t>
            </a:r>
          </a:p>
          <a:p>
            <a:r>
              <a:rPr lang="es-419" sz="1200" b="1" i="0" kern="1200" dirty="0">
                <a:solidFill>
                  <a:schemeClr val="tx1"/>
                </a:solidFill>
                <a:effectLst/>
                <a:latin typeface="+mn-lt"/>
                <a:ea typeface="+mn-ea"/>
                <a:cs typeface="+mn-cs"/>
              </a:rPr>
              <a:t>Generar alertas</a:t>
            </a:r>
          </a:p>
          <a:p>
            <a:r>
              <a:rPr lang="es-419" sz="1200" b="0" i="0" kern="1200" dirty="0">
                <a:solidFill>
                  <a:schemeClr val="tx1"/>
                </a:solidFill>
                <a:effectLst/>
                <a:latin typeface="+mn-lt"/>
                <a:ea typeface="+mn-ea"/>
                <a:cs typeface="+mn-cs"/>
              </a:rPr>
              <a:t>SNORT genera alertas a los usuarios según se define en las acciones de reglas creadas en su archivo de configuración. Para recibir alertas, las reglas de SNORT deben contener condiciones que definan cuándo un paquete debe considerarse inusual o malicioso, los riesgos de explotación de vulnerabilidades y pueden violar la política de seguridad de la organización o representar una amenaza para la red.</a:t>
            </a:r>
          </a:p>
          <a:p>
            <a:r>
              <a:rPr lang="es-419" sz="1200" b="1" i="0" kern="1200" dirty="0">
                <a:solidFill>
                  <a:schemeClr val="tx1"/>
                </a:solidFill>
                <a:effectLst/>
                <a:latin typeface="+mn-lt"/>
                <a:ea typeface="+mn-ea"/>
                <a:cs typeface="+mn-cs"/>
              </a:rPr>
              <a:t>Crear nuevas reglas</a:t>
            </a:r>
          </a:p>
          <a:p>
            <a:r>
              <a:rPr lang="es-419" sz="1200" b="0" i="0" kern="1200" dirty="0">
                <a:solidFill>
                  <a:schemeClr val="tx1"/>
                </a:solidFill>
                <a:effectLst/>
                <a:latin typeface="+mn-lt"/>
                <a:ea typeface="+mn-ea"/>
                <a:cs typeface="+mn-cs"/>
              </a:rPr>
              <a:t>SNORT permite a los usuarios crear fácilmente nuevas reglas dentro del software. Esto permite a los administradores de red cambiar cómo quieren que funcione la conversión de SNORT y los procesos que debe llevar a cabo.</a:t>
            </a:r>
          </a:p>
          <a:p>
            <a:r>
              <a:rPr lang="es-419" sz="1200" b="0" i="0" kern="1200" dirty="0">
                <a:solidFill>
                  <a:schemeClr val="tx1"/>
                </a:solidFill>
                <a:effectLst/>
                <a:latin typeface="+mn-lt"/>
                <a:ea typeface="+mn-ea"/>
                <a:cs typeface="+mn-cs"/>
              </a:rPr>
              <a:t>Por ejemplo, pueden crear nuevas reglas que le digan a SNORT que evite ataques de puerta trasera, busque contenido específico en paquetes, muestre datos de red, especifique qué red monitorizar e imprima alertas en la consola.</a:t>
            </a:r>
          </a:p>
          <a:p>
            <a:r>
              <a:rPr lang="es-419" sz="1200" b="1" i="0" kern="1200" dirty="0">
                <a:solidFill>
                  <a:schemeClr val="tx1"/>
                </a:solidFill>
                <a:effectLst/>
                <a:latin typeface="+mn-lt"/>
                <a:ea typeface="+mn-ea"/>
                <a:cs typeface="+mn-cs"/>
              </a:rPr>
              <a:t>Diferenciar entre actividades normales de Internet y actividades maliciosas</a:t>
            </a:r>
          </a:p>
          <a:p>
            <a:r>
              <a:rPr lang="es-419" sz="1200" b="0" i="0" kern="1200" dirty="0">
                <a:solidFill>
                  <a:schemeClr val="tx1"/>
                </a:solidFill>
                <a:effectLst/>
                <a:latin typeface="+mn-lt"/>
                <a:ea typeface="+mn-ea"/>
                <a:cs typeface="+mn-cs"/>
              </a:rPr>
              <a:t>El uso de las reglas de SNORT permite a los administradores de red diferenciar fácilmente entre la actividad habitual en Internet esperada y cualquier cosa que esté fuera de la norma. SNORT analiza la actividad de la red en tiempo real para detectar la actividad maliciosa y luego genera alertas para los usuarios.</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18</a:t>
            </a:fld>
            <a:endParaRPr lang="es-419"/>
          </a:p>
        </p:txBody>
      </p:sp>
    </p:spTree>
    <p:extLst>
      <p:ext uri="{BB962C8B-B14F-4D97-AF65-F5344CB8AC3E}">
        <p14:creationId xmlns:p14="http://schemas.microsoft.com/office/powerpoint/2010/main" val="228276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19</a:t>
            </a:fld>
            <a:endParaRPr lang="es-419"/>
          </a:p>
        </p:txBody>
      </p:sp>
    </p:spTree>
    <p:extLst>
      <p:ext uri="{BB962C8B-B14F-4D97-AF65-F5344CB8AC3E}">
        <p14:creationId xmlns:p14="http://schemas.microsoft.com/office/powerpoint/2010/main" val="92692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Sintaxis</a:t>
            </a: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sigue una sintaxis específica compuesta por los siguientes campos:</a:t>
            </a:r>
          </a:p>
          <a:p>
            <a:r>
              <a:rPr lang="es-419" sz="1200" b="0" i="0" kern="1200" dirty="0">
                <a:solidFill>
                  <a:schemeClr val="tx1"/>
                </a:solidFill>
                <a:effectLst/>
                <a:latin typeface="+mn-lt"/>
                <a:ea typeface="+mn-ea"/>
                <a:cs typeface="+mn-cs"/>
              </a:rPr>
              <a:t>Acción de regla: en este campo, puedes elegir una de las cinco acciones de regla integradas: Registro, alerta, aprobación, activación o dinámica. La acción de regla más común es la opción de «alerta», que registra el paquete y la acción realizada y luego alerta al administrador de seguridad.</a:t>
            </a:r>
          </a:p>
          <a:p>
            <a:r>
              <a:rPr lang="es-419" sz="1200" b="0" i="0" kern="1200" dirty="0">
                <a:solidFill>
                  <a:schemeClr val="tx1"/>
                </a:solidFill>
                <a:effectLst/>
                <a:latin typeface="+mn-lt"/>
                <a:ea typeface="+mn-ea"/>
                <a:cs typeface="+mn-cs"/>
              </a:rPr>
              <a:t>Protocolo: especifica el protocolo en uso, como los protocolos de alto nivel como HTTP y los protocolos de bajo nivel, como TCP, UDP e ICMP. Puedes elegir el que desees para crear tu regla específica.</a:t>
            </a:r>
          </a:p>
          <a:p>
            <a:r>
              <a:rPr lang="es-419" sz="1200" b="0" i="0" kern="1200" dirty="0">
                <a:solidFill>
                  <a:schemeClr val="tx1"/>
                </a:solidFill>
                <a:effectLst/>
                <a:latin typeface="+mn-lt"/>
                <a:ea typeface="+mn-ea"/>
                <a:cs typeface="+mn-cs"/>
              </a:rPr>
              <a:t>Dirección IP de origen: este campo es la dirección de origen del paquete. Puede ser una única dirección IP o ID de red. Si, por ejemplo, deseas alertar al tráfico desde cualquier dirección IP de origen, puedes usar «cualquiera».</a:t>
            </a:r>
          </a:p>
          <a:p>
            <a:r>
              <a:rPr lang="es-419" sz="1200" b="0" i="0" kern="1200" dirty="0">
                <a:solidFill>
                  <a:schemeClr val="tx1"/>
                </a:solidFill>
                <a:effectLst/>
                <a:latin typeface="+mn-lt"/>
                <a:ea typeface="+mn-ea"/>
                <a:cs typeface="+mn-cs"/>
              </a:rPr>
              <a:t>Puerto de origen: este campo es el puerto TCP o UDP de origen del paquete. Nuevamente, también puedes usar «cualquiera» si deseas especificar los 65.535 puertos.</a:t>
            </a:r>
          </a:p>
          <a:p>
            <a:r>
              <a:rPr lang="es-419" sz="1200" b="0" i="0" kern="1200" dirty="0">
                <a:solidFill>
                  <a:schemeClr val="tx1"/>
                </a:solidFill>
                <a:effectLst/>
                <a:latin typeface="+mn-lt"/>
                <a:ea typeface="+mn-ea"/>
                <a:cs typeface="+mn-cs"/>
              </a:rPr>
              <a:t>Flujo (dirección): este campo determina la dirección del flujo de un paquete, generalmente usando el símbolo “-&gt;” (flecha direccional).</a:t>
            </a:r>
          </a:p>
          <a:p>
            <a:r>
              <a:rPr lang="es-419" sz="1200" b="0" i="0" kern="1200" dirty="0">
                <a:solidFill>
                  <a:schemeClr val="tx1"/>
                </a:solidFill>
                <a:effectLst/>
                <a:latin typeface="+mn-lt"/>
                <a:ea typeface="+mn-ea"/>
                <a:cs typeface="+mn-cs"/>
              </a:rPr>
              <a:t>Dirección IP de destino: este es el destino al que está destinado el paquete. Puede ser una única dirección IP, ID de red o «cualquier» dirección.</a:t>
            </a:r>
          </a:p>
          <a:p>
            <a:r>
              <a:rPr lang="es-419" sz="1200" b="0" i="0" kern="1200" dirty="0">
                <a:solidFill>
                  <a:schemeClr val="tx1"/>
                </a:solidFill>
                <a:effectLst/>
                <a:latin typeface="+mn-lt"/>
                <a:ea typeface="+mn-ea"/>
                <a:cs typeface="+mn-cs"/>
              </a:rPr>
              <a:t>Puerto de destino: este es el puerto TCP o UDP de destino al que está destinado el paquete. Puede ser una única dirección IP, ID de red o «cualquier» dirección.</a:t>
            </a:r>
          </a:p>
          <a:p>
            <a:r>
              <a:rPr lang="es-419" sz="1200" b="0" i="0" kern="1200" dirty="0">
                <a:solidFill>
                  <a:schemeClr val="tx1"/>
                </a:solidFill>
                <a:effectLst/>
                <a:latin typeface="+mn-lt"/>
                <a:ea typeface="+mn-ea"/>
                <a:cs typeface="+mn-cs"/>
              </a:rPr>
              <a:t>Opciones: gran parte del poder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proviene del cuerpo de Opciones. Detengámonos aquí y abordemos algunas de estas «opciones». Las opciones de la regla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ayudan a refinar la regla en sí.</a:t>
            </a:r>
          </a:p>
          <a:p>
            <a:pPr lvl="1"/>
            <a:r>
              <a:rPr lang="es-419" sz="1200" b="0" i="0" kern="1200" dirty="0">
                <a:solidFill>
                  <a:schemeClr val="tx1"/>
                </a:solidFill>
                <a:effectLst/>
                <a:latin typeface="+mn-lt"/>
                <a:ea typeface="+mn-ea"/>
                <a:cs typeface="+mn-cs"/>
              </a:rPr>
              <a:t>Contenido: esta es una palabra clave que se utiliza para encontrar un patrón de cadena dentro de la carga útil de un paquete. Puede estar en formato ASCII, binario o hexadecimal. Por ejemplo, algunas formas de ejecutables maliciosos tienen una cadena binaria o hexadecimal específica. Si conoces esta cadena, puedes especificarla aquí y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te avisará si la detecta en tu red.</a:t>
            </a:r>
          </a:p>
          <a:p>
            <a:pPr lvl="1"/>
            <a:r>
              <a:rPr lang="es-419" sz="1200" b="0" i="0" kern="1200" dirty="0">
                <a:solidFill>
                  <a:schemeClr val="tx1"/>
                </a:solidFill>
                <a:effectLst/>
                <a:latin typeface="+mn-lt"/>
                <a:ea typeface="+mn-ea"/>
                <a:cs typeface="+mn-cs"/>
              </a:rPr>
              <a:t>Desplazamiento: la palabra clave de desplazamiento se puede utilizar para especificar el inicio de una búsqueda después de un determinado byte en el paquete. Por ejemplo, si deseas comenzar su búsqueda después de un número particular de bytes en el paquete, puedes hacerlo aquí.</a:t>
            </a:r>
          </a:p>
          <a:p>
            <a:pPr lvl="1"/>
            <a:r>
              <a:rPr lang="es-419" sz="1200" b="0" i="0" kern="1200" dirty="0">
                <a:solidFill>
                  <a:schemeClr val="tx1"/>
                </a:solidFill>
                <a:effectLst/>
                <a:latin typeface="+mn-lt"/>
                <a:ea typeface="+mn-ea"/>
                <a:cs typeface="+mn-cs"/>
              </a:rPr>
              <a:t>Profundidad: la palabra clave de profundidad se utiliza para especificar una búsqueda que se limita a un determinado byte en el paquete. Esto es similar a la opción Offset; sin embargo, esta vez buscamos palabras clave en un rango específico de bytes en la carga útil.</a:t>
            </a:r>
          </a:p>
          <a:p>
            <a:pPr lvl="1"/>
            <a:r>
              <a:rPr lang="es-419" sz="1200" b="0" i="0" kern="1200" dirty="0">
                <a:solidFill>
                  <a:schemeClr val="tx1"/>
                </a:solidFill>
                <a:effectLst/>
                <a:latin typeface="+mn-lt"/>
                <a:ea typeface="+mn-ea"/>
                <a:cs typeface="+mn-cs"/>
              </a:rPr>
              <a:t>Sin mayúsculas y minúsculas: se utiliza para desactivar una búsqueda que distingue entre mayúsculas y minúsculas.</a:t>
            </a:r>
          </a:p>
          <a:p>
            <a:pPr lvl="1"/>
            <a:r>
              <a:rPr lang="es-419" sz="1200" b="0" i="0" kern="1200" dirty="0">
                <a:solidFill>
                  <a:schemeClr val="tx1"/>
                </a:solidFill>
                <a:effectLst/>
                <a:latin typeface="+mn-lt"/>
                <a:ea typeface="+mn-ea"/>
                <a:cs typeface="+mn-cs"/>
              </a:rPr>
              <a:t>Lista de contenido: esta palabra clave se utiliza para localizar un archivo de texto en particular que contiene una palabra clave, como «contraseña» y «</a:t>
            </a:r>
            <a:r>
              <a:rPr lang="es-419" sz="1200" b="0" i="0" kern="1200" dirty="0" err="1">
                <a:solidFill>
                  <a:schemeClr val="tx1"/>
                </a:solidFill>
                <a:effectLst/>
                <a:latin typeface="+mn-lt"/>
                <a:ea typeface="+mn-ea"/>
                <a:cs typeface="+mn-cs"/>
              </a:rPr>
              <a:t>ssn</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podría, por ejemplo, buscar en un archivo estas palabras clave.</a:t>
            </a:r>
          </a:p>
          <a:p>
            <a:pPr lvl="1"/>
            <a:r>
              <a:rPr lang="es-419" sz="1200" b="0" i="0" kern="1200" dirty="0">
                <a:solidFill>
                  <a:schemeClr val="tx1"/>
                </a:solidFill>
                <a:effectLst/>
                <a:latin typeface="+mn-lt"/>
                <a:ea typeface="+mn-ea"/>
                <a:cs typeface="+mn-cs"/>
              </a:rPr>
              <a:t>Banderas: la palabra clave banderas se puede utilizar para detectar banderas faltantes o inapropiadas establecidas en un encabezado TCP. A veces, los indicadores que faltan son una indicación de un escaneo de puerto o un ataque.</a:t>
            </a:r>
          </a:p>
          <a:p>
            <a:r>
              <a:rPr lang="es-419" sz="1200" b="0" i="0" kern="1200" dirty="0">
                <a:solidFill>
                  <a:schemeClr val="tx1"/>
                </a:solidFill>
                <a:effectLst/>
                <a:latin typeface="+mn-lt"/>
                <a:ea typeface="+mn-ea"/>
                <a:cs typeface="+mn-cs"/>
              </a:rPr>
              <a:t>Ejemplos de reglas</a:t>
            </a:r>
          </a:p>
          <a:p>
            <a:r>
              <a:rPr lang="es-419" sz="1200" b="0" i="0" kern="1200" dirty="0">
                <a:solidFill>
                  <a:schemeClr val="tx1"/>
                </a:solidFill>
                <a:effectLst/>
                <a:latin typeface="+mn-lt"/>
                <a:ea typeface="+mn-ea"/>
                <a:cs typeface="+mn-cs"/>
              </a:rPr>
              <a:t>Seguridad</a:t>
            </a:r>
          </a:p>
          <a:p>
            <a:r>
              <a:rPr lang="es-419" sz="1200" b="0" i="0" kern="1200" dirty="0">
                <a:solidFill>
                  <a:schemeClr val="tx1"/>
                </a:solidFill>
                <a:effectLst/>
                <a:latin typeface="+mn-lt"/>
                <a:ea typeface="+mn-ea"/>
                <a:cs typeface="+mn-cs"/>
              </a:rPr>
              <a:t>Alerta si el paquete contiene la palabra SEGURIDAD.</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(sid:1000001;msg:»Word SECURITY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content</a:t>
            </a:r>
            <a:r>
              <a:rPr lang="es-419" sz="1200" b="0" i="0" kern="1200" dirty="0">
                <a:solidFill>
                  <a:schemeClr val="tx1"/>
                </a:solidFill>
                <a:effectLst/>
                <a:latin typeface="+mn-lt"/>
                <a:ea typeface="+mn-ea"/>
                <a:cs typeface="+mn-cs"/>
              </a:rPr>
              <a:t>:»SECURITY»;</a:t>
            </a:r>
          </a:p>
          <a:p>
            <a:r>
              <a:rPr lang="es-419" sz="1200" b="0" i="0" kern="1200" dirty="0">
                <a:solidFill>
                  <a:schemeClr val="tx1"/>
                </a:solidFill>
                <a:effectLst/>
                <a:latin typeface="+mn-lt"/>
                <a:ea typeface="+mn-ea"/>
                <a:cs typeface="+mn-cs"/>
              </a:rPr>
              <a:t>En este ejemplo, podemos notar algunas cosas:</a:t>
            </a:r>
          </a:p>
          <a:p>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esto nos permite activar una alerta si la regla coincide</a:t>
            </a:r>
          </a:p>
          <a:p>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esto permite comparar las reglas con cualquier protocolo (TCP, UDP o ICMP)</a:t>
            </a:r>
          </a:p>
          <a:p>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cualquier host de origen y puerto a cualquier host y puerto de destino</a:t>
            </a:r>
          </a:p>
          <a:p>
            <a:r>
              <a:rPr lang="es-419" sz="1200" b="0" i="0" kern="1200" dirty="0">
                <a:solidFill>
                  <a:schemeClr val="tx1"/>
                </a:solidFill>
                <a:effectLst/>
                <a:latin typeface="+mn-lt"/>
                <a:ea typeface="+mn-ea"/>
                <a:cs typeface="+mn-cs"/>
              </a:rPr>
              <a:t>sid:1000001;msg:»Word SECURITY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 el ID de la regla y el mensaje que se enviará con la alerta.</a:t>
            </a:r>
          </a:p>
          <a:p>
            <a:r>
              <a:rPr lang="es-419" sz="1200" b="0" i="0" kern="1200" dirty="0">
                <a:solidFill>
                  <a:schemeClr val="tx1"/>
                </a:solidFill>
                <a:effectLst/>
                <a:latin typeface="+mn-lt"/>
                <a:ea typeface="+mn-ea"/>
                <a:cs typeface="+mn-cs"/>
              </a:rPr>
              <a:t>La particularidad de esta regla es el contenido de la opción. Como describe el manual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“Siempre que se realiza una coincidencia de patrón de opción de contenido, se llama a la función de coincidencia de patrón de Boyer-Moore y la prueba (bastante costosa desde el punto de vista computacional ) se realiza contra el contenido del paquete” . Como podemos deducir de esto, aquí estoy simplemente buscando SECURITY, en una coincidencia sensible a mayúsculas y minúsculas.</a:t>
            </a:r>
          </a:p>
          <a:p>
            <a:r>
              <a:rPr lang="es-419" sz="1200" b="0" i="0" kern="1200" dirty="0">
                <a:solidFill>
                  <a:schemeClr val="tx1"/>
                </a:solidFill>
                <a:effectLst/>
                <a:latin typeface="+mn-lt"/>
                <a:ea typeface="+mn-ea"/>
                <a:cs typeface="+mn-cs"/>
              </a:rPr>
              <a:t>Hola Mundo</a:t>
            </a:r>
          </a:p>
          <a:p>
            <a:r>
              <a:rPr lang="es-419" sz="1200" b="0" i="0" kern="1200" dirty="0">
                <a:solidFill>
                  <a:schemeClr val="tx1"/>
                </a:solidFill>
                <a:effectLst/>
                <a:latin typeface="+mn-lt"/>
                <a:ea typeface="+mn-ea"/>
                <a:cs typeface="+mn-cs"/>
              </a:rPr>
              <a:t>Alerta si el paquete contiene la frase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 con uno o más espacios entre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y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(sid:1000002;msg:»Phrase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s+World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La única característica nueva en este ejemplo es la presencia de </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 en lugar de contenido como una opción. Como sugiere el nombre, nos permite utilizar expresiones regulares compatibles con Pearl. Esta expresión regular busca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seguido de uno o más espacios ( \s+) seguido de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Servidor de correo</a:t>
            </a:r>
          </a:p>
          <a:p>
            <a:r>
              <a:rPr lang="es-419" sz="1200" b="0" i="0" kern="1200" dirty="0">
                <a:solidFill>
                  <a:schemeClr val="tx1"/>
                </a:solidFill>
                <a:effectLst/>
                <a:latin typeface="+mn-lt"/>
                <a:ea typeface="+mn-ea"/>
                <a:cs typeface="+mn-cs"/>
              </a:rPr>
              <a:t>Alerta si un paquete de cualquier computadora a un servidor de correo contiene una sola palabra de texto entre comillas dobles, que comienza con una letra mayúscula y tiene entre cuatro y siete letras.</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smtp</a:t>
            </a:r>
            <a:r>
              <a:rPr lang="es-419" sz="1200" b="0" i="0" kern="1200" dirty="0">
                <a:solidFill>
                  <a:schemeClr val="tx1"/>
                </a:solidFill>
                <a:effectLst/>
                <a:latin typeface="+mn-lt"/>
                <a:ea typeface="+mn-ea"/>
                <a:cs typeface="+mn-cs"/>
              </a:rPr>
              <a:t> (sid:1000002;msg»Double </a:t>
            </a:r>
            <a:r>
              <a:rPr lang="es-419" sz="1200" b="0" i="0" kern="1200" dirty="0" err="1">
                <a:solidFill>
                  <a:schemeClr val="tx1"/>
                </a:solidFill>
                <a:effectLst/>
                <a:latin typeface="+mn-lt"/>
                <a:ea typeface="+mn-ea"/>
                <a:cs typeface="+mn-cs"/>
              </a:rPr>
              <a:t>quoted</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text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sent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to</a:t>
            </a:r>
            <a:r>
              <a:rPr lang="es-419" sz="1200" b="0" i="0" kern="1200" dirty="0">
                <a:solidFill>
                  <a:schemeClr val="tx1"/>
                </a:solidFill>
                <a:effectLst/>
                <a:latin typeface="+mn-lt"/>
                <a:ea typeface="+mn-ea"/>
                <a:cs typeface="+mn-cs"/>
              </a:rPr>
              <a:t> mail server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:»/\»[A-Z][a-</a:t>
            </a:r>
            <a:r>
              <a:rPr lang="es-419" sz="1200" b="0" i="0" kern="1200" dirty="0" err="1">
                <a:solidFill>
                  <a:schemeClr val="tx1"/>
                </a:solidFill>
                <a:effectLst/>
                <a:latin typeface="+mn-lt"/>
                <a:ea typeface="+mn-ea"/>
                <a:cs typeface="+mn-cs"/>
              </a:rPr>
              <a:t>zA</a:t>
            </a:r>
            <a:r>
              <a:rPr lang="es-419" sz="1200" b="0" i="0" kern="1200" dirty="0">
                <a:solidFill>
                  <a:schemeClr val="tx1"/>
                </a:solidFill>
                <a:effectLst/>
                <a:latin typeface="+mn-lt"/>
                <a:ea typeface="+mn-ea"/>
                <a:cs typeface="+mn-cs"/>
              </a:rPr>
              <a:t>-Z]{3,6}\»/»;)</a:t>
            </a:r>
          </a:p>
          <a:p>
            <a:r>
              <a:rPr lang="es-419" sz="1200" b="0" i="0" kern="1200" dirty="0">
                <a:solidFill>
                  <a:schemeClr val="tx1"/>
                </a:solidFill>
                <a:effectLst/>
                <a:latin typeface="+mn-lt"/>
                <a:ea typeface="+mn-ea"/>
                <a:cs typeface="+mn-cs"/>
              </a:rPr>
              <a:t>Aquí usamos el puerto de destino para especificar los paquetes que van a los servidores de correo (</a:t>
            </a:r>
            <a:r>
              <a:rPr lang="es-419" sz="1200" b="0" i="0" kern="1200" dirty="0" err="1">
                <a:solidFill>
                  <a:schemeClr val="tx1"/>
                </a:solidFill>
                <a:effectLst/>
                <a:latin typeface="+mn-lt"/>
                <a:ea typeface="+mn-ea"/>
                <a:cs typeface="+mn-cs"/>
              </a:rPr>
              <a:t>smtp</a:t>
            </a:r>
            <a:r>
              <a:rPr lang="es-419" sz="1200" b="0" i="0" kern="1200" dirty="0">
                <a:solidFill>
                  <a:schemeClr val="tx1"/>
                </a:solidFill>
                <a:effectLst/>
                <a:latin typeface="+mn-lt"/>
                <a:ea typeface="+mn-ea"/>
                <a:cs typeface="+mn-cs"/>
              </a:rPr>
              <a:t> se puede reemplazar por 25). Se requieren barras invertidas en la opción PCRE para escapar de las comillas. El PCRE utilizado busca cualquier cadena que comience con una comilla doble, seguida de una mayúscula ( [A-Z]), con un total de 4-7 letras de longitud, por lo tanto la mayúscula más 3 a 6 letras ( [a-</a:t>
            </a:r>
            <a:r>
              <a:rPr lang="es-419" sz="1200" b="0" i="0" kern="1200" dirty="0" err="1">
                <a:solidFill>
                  <a:schemeClr val="tx1"/>
                </a:solidFill>
                <a:effectLst/>
                <a:latin typeface="+mn-lt"/>
                <a:ea typeface="+mn-ea"/>
                <a:cs typeface="+mn-cs"/>
              </a:rPr>
              <a:t>zA</a:t>
            </a:r>
            <a:r>
              <a:rPr lang="es-419" sz="1200" b="0" i="0" kern="1200" dirty="0">
                <a:solidFill>
                  <a:schemeClr val="tx1"/>
                </a:solidFill>
                <a:effectLst/>
                <a:latin typeface="+mn-lt"/>
                <a:ea typeface="+mn-ea"/>
                <a:cs typeface="+mn-cs"/>
              </a:rPr>
              <a:t>-Z]{3,6}), seguida de una comilla doble.</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20</a:t>
            </a:fld>
            <a:endParaRPr lang="es-419"/>
          </a:p>
        </p:txBody>
      </p:sp>
    </p:spTree>
    <p:extLst>
      <p:ext uri="{BB962C8B-B14F-4D97-AF65-F5344CB8AC3E}">
        <p14:creationId xmlns:p14="http://schemas.microsoft.com/office/powerpoint/2010/main" val="2299022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endParaRPr lang="es-419" sz="1200" b="0" i="0" kern="1200" dirty="0">
              <a:solidFill>
                <a:schemeClr val="tx1"/>
              </a:solidFill>
              <a:effectLst/>
              <a:latin typeface="+mn-lt"/>
              <a:ea typeface="+mn-ea"/>
              <a:cs typeface="+mn-cs"/>
            </a:endParaRP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La detección de intrusiones necesita tres actividades:</a:t>
            </a:r>
          </a:p>
          <a:p>
            <a:r>
              <a:rPr lang="es-419" sz="1200" b="0" i="0" kern="1200" dirty="0">
                <a:solidFill>
                  <a:schemeClr val="tx1"/>
                </a:solidFill>
                <a:effectLst/>
                <a:latin typeface="+mn-lt"/>
                <a:ea typeface="+mn-ea"/>
                <a:cs typeface="+mn-cs"/>
              </a:rPr>
              <a:t>La capacidad de registrar eventos relevantes para la seguridad.</a:t>
            </a:r>
          </a:p>
          <a:p>
            <a:r>
              <a:rPr lang="es-419" sz="1200" b="0" i="0" kern="1200" dirty="0">
                <a:solidFill>
                  <a:schemeClr val="tx1"/>
                </a:solidFill>
                <a:effectLst/>
                <a:latin typeface="+mn-lt"/>
                <a:ea typeface="+mn-ea"/>
                <a:cs typeface="+mn-cs"/>
              </a:rPr>
              <a:t>Debe haber un procedimiento sólido para garantizar que los registros se controlen con regularidad.</a:t>
            </a:r>
          </a:p>
          <a:p>
            <a:r>
              <a:rPr lang="es-419" sz="1200" b="0" i="0" kern="1200" dirty="0">
                <a:solidFill>
                  <a:schemeClr val="tx1"/>
                </a:solidFill>
                <a:effectLst/>
                <a:latin typeface="+mn-lt"/>
                <a:ea typeface="+mn-ea"/>
                <a:cs typeface="+mn-cs"/>
              </a:rPr>
              <a:t>Provisión para responder a una intrusión si una vez detectada.</a:t>
            </a:r>
          </a:p>
          <a:p>
            <a:endParaRPr lang="es-419"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Los eventos relevantes para la seguridad incorporan eventos de autenticación, eventos de auditoría, eventos de intrusión y eventos antivirus, y estos eventos se registran y almacenan en registros del sistema operativo, registros de seguridad o registros de bases de datos.</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3</a:t>
            </a:fld>
            <a:endParaRPr lang="es-419"/>
          </a:p>
        </p:txBody>
      </p:sp>
    </p:spTree>
    <p:extLst>
      <p:ext uri="{BB962C8B-B14F-4D97-AF65-F5344CB8AC3E}">
        <p14:creationId xmlns:p14="http://schemas.microsoft.com/office/powerpoint/2010/main" val="62000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a:solidFill>
                  <a:schemeClr val="tx1"/>
                </a:solidFill>
                <a:effectLst/>
                <a:latin typeface="+mn-lt"/>
                <a:ea typeface="+mn-ea"/>
                <a:cs typeface="+mn-cs"/>
              </a:rPr>
              <a:t>Sintaxis</a:t>
            </a:r>
          </a:p>
          <a:p>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sigue una sintaxis específica compuesta por los siguientes campos:</a:t>
            </a:r>
          </a:p>
          <a:p>
            <a:r>
              <a:rPr lang="es-419" sz="1200" b="0" i="0" kern="1200" dirty="0">
                <a:solidFill>
                  <a:schemeClr val="tx1"/>
                </a:solidFill>
                <a:effectLst/>
                <a:latin typeface="+mn-lt"/>
                <a:ea typeface="+mn-ea"/>
                <a:cs typeface="+mn-cs"/>
              </a:rPr>
              <a:t>Acción de regla: en este campo, puedes elegir una de las cinco acciones de regla integradas: Registro, alerta, aprobación, activación o dinámica. La acción de regla más común es la opción de «alerta», que registra el paquete y la acción realizada y luego alerta al administrador de seguridad.</a:t>
            </a:r>
          </a:p>
          <a:p>
            <a:r>
              <a:rPr lang="es-419" sz="1200" b="0" i="0" kern="1200" dirty="0">
                <a:solidFill>
                  <a:schemeClr val="tx1"/>
                </a:solidFill>
                <a:effectLst/>
                <a:latin typeface="+mn-lt"/>
                <a:ea typeface="+mn-ea"/>
                <a:cs typeface="+mn-cs"/>
              </a:rPr>
              <a:t>Protocolo: especifica el protocolo en uso, como los protocolos de alto nivel como HTTP y los protocolos de bajo nivel, como TCP, UDP e ICMP. Puedes elegir el que desees para crear tu regla específica.</a:t>
            </a:r>
          </a:p>
          <a:p>
            <a:r>
              <a:rPr lang="es-419" sz="1200" b="0" i="0" kern="1200" dirty="0">
                <a:solidFill>
                  <a:schemeClr val="tx1"/>
                </a:solidFill>
                <a:effectLst/>
                <a:latin typeface="+mn-lt"/>
                <a:ea typeface="+mn-ea"/>
                <a:cs typeface="+mn-cs"/>
              </a:rPr>
              <a:t>Dirección IP de origen: este campo es la dirección de origen del paquete. Puede ser una única dirección IP o ID de red. Si, por ejemplo, deseas alertar al tráfico desde cualquier dirección IP de origen, puedes usar «cualquiera».</a:t>
            </a:r>
          </a:p>
          <a:p>
            <a:r>
              <a:rPr lang="es-419" sz="1200" b="0" i="0" kern="1200" dirty="0">
                <a:solidFill>
                  <a:schemeClr val="tx1"/>
                </a:solidFill>
                <a:effectLst/>
                <a:latin typeface="+mn-lt"/>
                <a:ea typeface="+mn-ea"/>
                <a:cs typeface="+mn-cs"/>
              </a:rPr>
              <a:t>Puerto de origen: este campo es el puerto TCP o UDP de origen del paquete. Nuevamente, también puedes usar «cualquiera» si deseas especificar los 65.535 puertos.</a:t>
            </a:r>
          </a:p>
          <a:p>
            <a:r>
              <a:rPr lang="es-419" sz="1200" b="0" i="0" kern="1200" dirty="0">
                <a:solidFill>
                  <a:schemeClr val="tx1"/>
                </a:solidFill>
                <a:effectLst/>
                <a:latin typeface="+mn-lt"/>
                <a:ea typeface="+mn-ea"/>
                <a:cs typeface="+mn-cs"/>
              </a:rPr>
              <a:t>Flujo (dirección): este campo determina la dirección del flujo de un paquete, generalmente usando el símbolo “-&gt;” (flecha direccional).</a:t>
            </a:r>
          </a:p>
          <a:p>
            <a:r>
              <a:rPr lang="es-419" sz="1200" b="0" i="0" kern="1200" dirty="0">
                <a:solidFill>
                  <a:schemeClr val="tx1"/>
                </a:solidFill>
                <a:effectLst/>
                <a:latin typeface="+mn-lt"/>
                <a:ea typeface="+mn-ea"/>
                <a:cs typeface="+mn-cs"/>
              </a:rPr>
              <a:t>Dirección IP de destino: este es el destino al que está destinado el paquete. Puede ser una única dirección IP, ID de red o «cualquier» dirección.</a:t>
            </a:r>
          </a:p>
          <a:p>
            <a:r>
              <a:rPr lang="es-419" sz="1200" b="0" i="0" kern="1200" dirty="0">
                <a:solidFill>
                  <a:schemeClr val="tx1"/>
                </a:solidFill>
                <a:effectLst/>
                <a:latin typeface="+mn-lt"/>
                <a:ea typeface="+mn-ea"/>
                <a:cs typeface="+mn-cs"/>
              </a:rPr>
              <a:t>Puerto de destino: este es el puerto TCP o UDP de destino al que está destinado el paquete. Puede ser una única dirección IP, ID de red o «cualquier» dirección.</a:t>
            </a:r>
          </a:p>
          <a:p>
            <a:r>
              <a:rPr lang="es-419" sz="1200" b="0" i="0" kern="1200" dirty="0">
                <a:solidFill>
                  <a:schemeClr val="tx1"/>
                </a:solidFill>
                <a:effectLst/>
                <a:latin typeface="+mn-lt"/>
                <a:ea typeface="+mn-ea"/>
                <a:cs typeface="+mn-cs"/>
              </a:rPr>
              <a:t>Opciones: gran parte del poder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proviene del cuerpo de Opciones. Detengámonos aquí y abordemos algunas de estas «opciones». Las opciones de la regla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ayudan a refinar la regla en sí.</a:t>
            </a:r>
          </a:p>
          <a:p>
            <a:pPr lvl="1"/>
            <a:r>
              <a:rPr lang="es-419" sz="1200" b="0" i="0" kern="1200" dirty="0">
                <a:solidFill>
                  <a:schemeClr val="tx1"/>
                </a:solidFill>
                <a:effectLst/>
                <a:latin typeface="+mn-lt"/>
                <a:ea typeface="+mn-ea"/>
                <a:cs typeface="+mn-cs"/>
              </a:rPr>
              <a:t>Contenido: esta es una palabra clave que se utiliza para encontrar un patrón de cadena dentro de la carga útil de un paquete. Puede estar en formato ASCII, binario o hexadecimal. Por ejemplo, algunas formas de ejecutables maliciosos tienen una cadena binaria o hexadecimal específica. Si conoces esta cadena, puedes especificarla aquí y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te avisará si la detecta en tu red.</a:t>
            </a:r>
          </a:p>
          <a:p>
            <a:pPr lvl="1"/>
            <a:r>
              <a:rPr lang="es-419" sz="1200" b="0" i="0" kern="1200" dirty="0">
                <a:solidFill>
                  <a:schemeClr val="tx1"/>
                </a:solidFill>
                <a:effectLst/>
                <a:latin typeface="+mn-lt"/>
                <a:ea typeface="+mn-ea"/>
                <a:cs typeface="+mn-cs"/>
              </a:rPr>
              <a:t>Desplazamiento: la palabra clave de desplazamiento se puede utilizar para especificar el inicio de una búsqueda después de un determinado byte en el paquete. Por ejemplo, si deseas comenzar su búsqueda después de un número particular de bytes en el paquete, puedes hacerlo aquí.</a:t>
            </a:r>
          </a:p>
          <a:p>
            <a:pPr lvl="1"/>
            <a:r>
              <a:rPr lang="es-419" sz="1200" b="0" i="0" kern="1200" dirty="0">
                <a:solidFill>
                  <a:schemeClr val="tx1"/>
                </a:solidFill>
                <a:effectLst/>
                <a:latin typeface="+mn-lt"/>
                <a:ea typeface="+mn-ea"/>
                <a:cs typeface="+mn-cs"/>
              </a:rPr>
              <a:t>Profundidad: la palabra clave de profundidad se utiliza para especificar una búsqueda que se limita a un determinado byte en el paquete. Esto es similar a la opción Offset; sin embargo, esta vez buscamos palabras clave en un rango específico de bytes en la carga útil.</a:t>
            </a:r>
          </a:p>
          <a:p>
            <a:pPr lvl="1"/>
            <a:r>
              <a:rPr lang="es-419" sz="1200" b="0" i="0" kern="1200" dirty="0">
                <a:solidFill>
                  <a:schemeClr val="tx1"/>
                </a:solidFill>
                <a:effectLst/>
                <a:latin typeface="+mn-lt"/>
                <a:ea typeface="+mn-ea"/>
                <a:cs typeface="+mn-cs"/>
              </a:rPr>
              <a:t>Sin mayúsculas y minúsculas: se utiliza para desactivar una búsqueda que distingue entre mayúsculas y minúsculas.</a:t>
            </a:r>
          </a:p>
          <a:p>
            <a:pPr lvl="1"/>
            <a:r>
              <a:rPr lang="es-419" sz="1200" b="0" i="0" kern="1200" dirty="0">
                <a:solidFill>
                  <a:schemeClr val="tx1"/>
                </a:solidFill>
                <a:effectLst/>
                <a:latin typeface="+mn-lt"/>
                <a:ea typeface="+mn-ea"/>
                <a:cs typeface="+mn-cs"/>
              </a:rPr>
              <a:t>Lista de contenido: esta palabra clave se utiliza para localizar un archivo de texto en particular que contiene una palabra clave, como «contraseña» y «</a:t>
            </a:r>
            <a:r>
              <a:rPr lang="es-419" sz="1200" b="0" i="0" kern="1200" dirty="0" err="1">
                <a:solidFill>
                  <a:schemeClr val="tx1"/>
                </a:solidFill>
                <a:effectLst/>
                <a:latin typeface="+mn-lt"/>
                <a:ea typeface="+mn-ea"/>
                <a:cs typeface="+mn-cs"/>
              </a:rPr>
              <a:t>ssn</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podría, por ejemplo, buscar en un archivo estas palabras clave.</a:t>
            </a:r>
          </a:p>
          <a:p>
            <a:pPr lvl="1"/>
            <a:r>
              <a:rPr lang="es-419" sz="1200" b="0" i="0" kern="1200" dirty="0">
                <a:solidFill>
                  <a:schemeClr val="tx1"/>
                </a:solidFill>
                <a:effectLst/>
                <a:latin typeface="+mn-lt"/>
                <a:ea typeface="+mn-ea"/>
                <a:cs typeface="+mn-cs"/>
              </a:rPr>
              <a:t>Banderas: la palabra clave banderas se puede utilizar para detectar banderas faltantes o inapropiadas establecidas en un encabezado TCP. A veces, los indicadores que faltan son una indicación de un escaneo de puerto o un ataque.</a:t>
            </a:r>
          </a:p>
          <a:p>
            <a:r>
              <a:rPr lang="es-419" sz="1200" b="0" i="0" kern="1200" dirty="0">
                <a:solidFill>
                  <a:schemeClr val="tx1"/>
                </a:solidFill>
                <a:effectLst/>
                <a:latin typeface="+mn-lt"/>
                <a:ea typeface="+mn-ea"/>
                <a:cs typeface="+mn-cs"/>
              </a:rPr>
              <a:t>Ejemplos de reglas</a:t>
            </a:r>
          </a:p>
          <a:p>
            <a:r>
              <a:rPr lang="es-419" sz="1200" b="0" i="0" kern="1200" dirty="0">
                <a:solidFill>
                  <a:schemeClr val="tx1"/>
                </a:solidFill>
                <a:effectLst/>
                <a:latin typeface="+mn-lt"/>
                <a:ea typeface="+mn-ea"/>
                <a:cs typeface="+mn-cs"/>
              </a:rPr>
              <a:t>Seguridad</a:t>
            </a:r>
          </a:p>
          <a:p>
            <a:r>
              <a:rPr lang="es-419" sz="1200" b="0" i="0" kern="1200" dirty="0">
                <a:solidFill>
                  <a:schemeClr val="tx1"/>
                </a:solidFill>
                <a:effectLst/>
                <a:latin typeface="+mn-lt"/>
                <a:ea typeface="+mn-ea"/>
                <a:cs typeface="+mn-cs"/>
              </a:rPr>
              <a:t>Alerta si el paquete contiene la palabra SEGURIDAD.</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(sid:1000001;msg:»Word SECURITY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content</a:t>
            </a:r>
            <a:r>
              <a:rPr lang="es-419" sz="1200" b="0" i="0" kern="1200" dirty="0">
                <a:solidFill>
                  <a:schemeClr val="tx1"/>
                </a:solidFill>
                <a:effectLst/>
                <a:latin typeface="+mn-lt"/>
                <a:ea typeface="+mn-ea"/>
                <a:cs typeface="+mn-cs"/>
              </a:rPr>
              <a:t>:»SECURITY»;</a:t>
            </a:r>
          </a:p>
          <a:p>
            <a:r>
              <a:rPr lang="es-419" sz="1200" b="0" i="0" kern="1200" dirty="0">
                <a:solidFill>
                  <a:schemeClr val="tx1"/>
                </a:solidFill>
                <a:effectLst/>
                <a:latin typeface="+mn-lt"/>
                <a:ea typeface="+mn-ea"/>
                <a:cs typeface="+mn-cs"/>
              </a:rPr>
              <a:t>En este ejemplo, podemos notar algunas cosas:</a:t>
            </a:r>
          </a:p>
          <a:p>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esto nos permite activar una alerta si la regla coincide</a:t>
            </a:r>
          </a:p>
          <a:p>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esto permite comparar las reglas con cualquier protocolo (TCP, UDP o ICMP)</a:t>
            </a:r>
          </a:p>
          <a:p>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cualquier host de origen y puerto a cualquier host y puerto de destino</a:t>
            </a:r>
          </a:p>
          <a:p>
            <a:r>
              <a:rPr lang="es-419" sz="1200" b="0" i="0" kern="1200" dirty="0">
                <a:solidFill>
                  <a:schemeClr val="tx1"/>
                </a:solidFill>
                <a:effectLst/>
                <a:latin typeface="+mn-lt"/>
                <a:ea typeface="+mn-ea"/>
                <a:cs typeface="+mn-cs"/>
              </a:rPr>
              <a:t>sid:1000001;msg:»Word SECURITY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 el ID de la regla y el mensaje que se enviará con la alerta.</a:t>
            </a:r>
          </a:p>
          <a:p>
            <a:r>
              <a:rPr lang="es-419" sz="1200" b="0" i="0" kern="1200" dirty="0">
                <a:solidFill>
                  <a:schemeClr val="tx1"/>
                </a:solidFill>
                <a:effectLst/>
                <a:latin typeface="+mn-lt"/>
                <a:ea typeface="+mn-ea"/>
                <a:cs typeface="+mn-cs"/>
              </a:rPr>
              <a:t>La particularidad de esta regla es el contenido de la opción. Como describe el manual de </a:t>
            </a:r>
            <a:r>
              <a:rPr lang="es-419" sz="1200" b="0" i="0" kern="1200" dirty="0" err="1">
                <a:solidFill>
                  <a:schemeClr val="tx1"/>
                </a:solidFill>
                <a:effectLst/>
                <a:latin typeface="+mn-lt"/>
                <a:ea typeface="+mn-ea"/>
                <a:cs typeface="+mn-cs"/>
              </a:rPr>
              <a:t>Snort</a:t>
            </a:r>
            <a:r>
              <a:rPr lang="es-419" sz="1200" b="0" i="0" kern="1200" dirty="0">
                <a:solidFill>
                  <a:schemeClr val="tx1"/>
                </a:solidFill>
                <a:effectLst/>
                <a:latin typeface="+mn-lt"/>
                <a:ea typeface="+mn-ea"/>
                <a:cs typeface="+mn-cs"/>
              </a:rPr>
              <a:t> “Siempre que se realiza una coincidencia de patrón de opción de contenido, se llama a la función de coincidencia de patrón de Boyer-Moore y la prueba (bastante costosa desde el punto de vista computacional ) se realiza contra el contenido del paquete” . Como podemos deducir de esto, aquí estoy simplemente buscando SECURITY, en una coincidencia sensible a mayúsculas y minúsculas.</a:t>
            </a:r>
          </a:p>
          <a:p>
            <a:r>
              <a:rPr lang="es-419" sz="1200" b="0" i="0" kern="1200" dirty="0">
                <a:solidFill>
                  <a:schemeClr val="tx1"/>
                </a:solidFill>
                <a:effectLst/>
                <a:latin typeface="+mn-lt"/>
                <a:ea typeface="+mn-ea"/>
                <a:cs typeface="+mn-cs"/>
              </a:rPr>
              <a:t>Hola Mundo</a:t>
            </a:r>
          </a:p>
          <a:p>
            <a:r>
              <a:rPr lang="es-419" sz="1200" b="0" i="0" kern="1200" dirty="0">
                <a:solidFill>
                  <a:schemeClr val="tx1"/>
                </a:solidFill>
                <a:effectLst/>
                <a:latin typeface="+mn-lt"/>
                <a:ea typeface="+mn-ea"/>
                <a:cs typeface="+mn-cs"/>
              </a:rPr>
              <a:t>Alerta si el paquete contiene la frase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 con uno o más espacios entre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y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(sid:1000002;msg:»Phrase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s+World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La única característica nueva en este ejemplo es la presencia de </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 en lugar de contenido como una opción. Como sugiere el nombre, nos permite utilizar expresiones regulares compatibles con Pearl. Esta expresión regular busca </a:t>
            </a:r>
            <a:r>
              <a:rPr lang="es-419" sz="1200" b="0" i="0" kern="1200" dirty="0" err="1">
                <a:solidFill>
                  <a:schemeClr val="tx1"/>
                </a:solidFill>
                <a:effectLst/>
                <a:latin typeface="+mn-lt"/>
                <a:ea typeface="+mn-ea"/>
                <a:cs typeface="+mn-cs"/>
              </a:rPr>
              <a:t>Hello</a:t>
            </a:r>
            <a:r>
              <a:rPr lang="es-419" sz="1200" b="0" i="0" kern="1200" dirty="0">
                <a:solidFill>
                  <a:schemeClr val="tx1"/>
                </a:solidFill>
                <a:effectLst/>
                <a:latin typeface="+mn-lt"/>
                <a:ea typeface="+mn-ea"/>
                <a:cs typeface="+mn-cs"/>
              </a:rPr>
              <a:t> seguido de uno o más espacios ( \s+) seguido de </a:t>
            </a:r>
            <a:r>
              <a:rPr lang="es-419" sz="1200" b="0" i="0" kern="1200" dirty="0" err="1">
                <a:solidFill>
                  <a:schemeClr val="tx1"/>
                </a:solidFill>
                <a:effectLst/>
                <a:latin typeface="+mn-lt"/>
                <a:ea typeface="+mn-ea"/>
                <a:cs typeface="+mn-cs"/>
              </a:rPr>
              <a:t>World</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Servidor de correo</a:t>
            </a:r>
          </a:p>
          <a:p>
            <a:r>
              <a:rPr lang="es-419" sz="1200" b="0" i="0" kern="1200" dirty="0">
                <a:solidFill>
                  <a:schemeClr val="tx1"/>
                </a:solidFill>
                <a:effectLst/>
                <a:latin typeface="+mn-lt"/>
                <a:ea typeface="+mn-ea"/>
                <a:cs typeface="+mn-cs"/>
              </a:rPr>
              <a:t>Alerta si un paquete de cualquier computadora a un servidor de correo contiene una sola palabra de texto entre comillas dobles, que comienza con una letra mayúscula y tiene entre cuatro y siete letras.</a:t>
            </a:r>
          </a:p>
          <a:p>
            <a:r>
              <a:rPr lang="es-419" sz="1200" b="0" i="0" kern="1200" dirty="0">
                <a:solidFill>
                  <a:schemeClr val="tx1"/>
                </a:solidFill>
                <a:effectLst/>
                <a:latin typeface="+mn-lt"/>
                <a:ea typeface="+mn-ea"/>
                <a:cs typeface="+mn-cs"/>
              </a:rPr>
              <a:t>Regla: </a:t>
            </a:r>
            <a:r>
              <a:rPr lang="es-419" sz="1200" b="0" i="0" kern="1200" dirty="0" err="1">
                <a:solidFill>
                  <a:schemeClr val="tx1"/>
                </a:solidFill>
                <a:effectLst/>
                <a:latin typeface="+mn-lt"/>
                <a:ea typeface="+mn-ea"/>
                <a:cs typeface="+mn-cs"/>
              </a:rPr>
              <a:t>alert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ip</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-&gt; </a:t>
            </a:r>
            <a:r>
              <a:rPr lang="es-419" sz="1200" b="0" i="0" kern="1200" dirty="0" err="1">
                <a:solidFill>
                  <a:schemeClr val="tx1"/>
                </a:solidFill>
                <a:effectLst/>
                <a:latin typeface="+mn-lt"/>
                <a:ea typeface="+mn-ea"/>
                <a:cs typeface="+mn-cs"/>
              </a:rPr>
              <a:t>any</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smtp</a:t>
            </a:r>
            <a:r>
              <a:rPr lang="es-419" sz="1200" b="0" i="0" kern="1200" dirty="0">
                <a:solidFill>
                  <a:schemeClr val="tx1"/>
                </a:solidFill>
                <a:effectLst/>
                <a:latin typeface="+mn-lt"/>
                <a:ea typeface="+mn-ea"/>
                <a:cs typeface="+mn-cs"/>
              </a:rPr>
              <a:t> (sid:1000002;msg»Double </a:t>
            </a:r>
            <a:r>
              <a:rPr lang="es-419" sz="1200" b="0" i="0" kern="1200" dirty="0" err="1">
                <a:solidFill>
                  <a:schemeClr val="tx1"/>
                </a:solidFill>
                <a:effectLst/>
                <a:latin typeface="+mn-lt"/>
                <a:ea typeface="+mn-ea"/>
                <a:cs typeface="+mn-cs"/>
              </a:rPr>
              <a:t>quoted</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text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sent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to</a:t>
            </a:r>
            <a:r>
              <a:rPr lang="es-419" sz="1200" b="0" i="0" kern="1200" dirty="0">
                <a:solidFill>
                  <a:schemeClr val="tx1"/>
                </a:solidFill>
                <a:effectLst/>
                <a:latin typeface="+mn-lt"/>
                <a:ea typeface="+mn-ea"/>
                <a:cs typeface="+mn-cs"/>
              </a:rPr>
              <a:t> mail server </a:t>
            </a:r>
            <a:r>
              <a:rPr lang="es-419" sz="1200" b="0" i="0" kern="1200" dirty="0" err="1">
                <a:solidFill>
                  <a:schemeClr val="tx1"/>
                </a:solidFill>
                <a:effectLst/>
                <a:latin typeface="+mn-lt"/>
                <a:ea typeface="+mn-ea"/>
                <a:cs typeface="+mn-cs"/>
              </a:rPr>
              <a:t>found</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pcre</a:t>
            </a:r>
            <a:r>
              <a:rPr lang="es-419" sz="1200" b="0" i="0" kern="1200" dirty="0">
                <a:solidFill>
                  <a:schemeClr val="tx1"/>
                </a:solidFill>
                <a:effectLst/>
                <a:latin typeface="+mn-lt"/>
                <a:ea typeface="+mn-ea"/>
                <a:cs typeface="+mn-cs"/>
              </a:rPr>
              <a:t>:»/\»[A-Z][a-</a:t>
            </a:r>
            <a:r>
              <a:rPr lang="es-419" sz="1200" b="0" i="0" kern="1200" dirty="0" err="1">
                <a:solidFill>
                  <a:schemeClr val="tx1"/>
                </a:solidFill>
                <a:effectLst/>
                <a:latin typeface="+mn-lt"/>
                <a:ea typeface="+mn-ea"/>
                <a:cs typeface="+mn-cs"/>
              </a:rPr>
              <a:t>zA</a:t>
            </a:r>
            <a:r>
              <a:rPr lang="es-419" sz="1200" b="0" i="0" kern="1200" dirty="0">
                <a:solidFill>
                  <a:schemeClr val="tx1"/>
                </a:solidFill>
                <a:effectLst/>
                <a:latin typeface="+mn-lt"/>
                <a:ea typeface="+mn-ea"/>
                <a:cs typeface="+mn-cs"/>
              </a:rPr>
              <a:t>-Z]{3,6}\»/»;)</a:t>
            </a:r>
          </a:p>
          <a:p>
            <a:r>
              <a:rPr lang="es-419" sz="1200" b="0" i="0" kern="1200" dirty="0">
                <a:solidFill>
                  <a:schemeClr val="tx1"/>
                </a:solidFill>
                <a:effectLst/>
                <a:latin typeface="+mn-lt"/>
                <a:ea typeface="+mn-ea"/>
                <a:cs typeface="+mn-cs"/>
              </a:rPr>
              <a:t>Aquí usamos el puerto de destino para especificar los paquetes que van a los servidores de correo (</a:t>
            </a:r>
            <a:r>
              <a:rPr lang="es-419" sz="1200" b="0" i="0" kern="1200" dirty="0" err="1">
                <a:solidFill>
                  <a:schemeClr val="tx1"/>
                </a:solidFill>
                <a:effectLst/>
                <a:latin typeface="+mn-lt"/>
                <a:ea typeface="+mn-ea"/>
                <a:cs typeface="+mn-cs"/>
              </a:rPr>
              <a:t>smtp</a:t>
            </a:r>
            <a:r>
              <a:rPr lang="es-419" sz="1200" b="0" i="0" kern="1200" dirty="0">
                <a:solidFill>
                  <a:schemeClr val="tx1"/>
                </a:solidFill>
                <a:effectLst/>
                <a:latin typeface="+mn-lt"/>
                <a:ea typeface="+mn-ea"/>
                <a:cs typeface="+mn-cs"/>
              </a:rPr>
              <a:t> se puede reemplazar por 25). Se requieren barras invertidas en la opción PCRE para escapar de las comillas. El PCRE utilizado busca cualquier cadena que comience con una comilla doble, seguida de una mayúscula ( [A-Z]), con un total de 4-7 letras de longitud, por lo tanto la mayúscula más 3 a 6 letras ( [a-</a:t>
            </a:r>
            <a:r>
              <a:rPr lang="es-419" sz="1200" b="0" i="0" kern="1200" dirty="0" err="1">
                <a:solidFill>
                  <a:schemeClr val="tx1"/>
                </a:solidFill>
                <a:effectLst/>
                <a:latin typeface="+mn-lt"/>
                <a:ea typeface="+mn-ea"/>
                <a:cs typeface="+mn-cs"/>
              </a:rPr>
              <a:t>zA</a:t>
            </a:r>
            <a:r>
              <a:rPr lang="es-419" sz="1200" b="0" i="0" kern="1200" dirty="0">
                <a:solidFill>
                  <a:schemeClr val="tx1"/>
                </a:solidFill>
                <a:effectLst/>
                <a:latin typeface="+mn-lt"/>
                <a:ea typeface="+mn-ea"/>
                <a:cs typeface="+mn-cs"/>
              </a:rPr>
              <a:t>-Z]{3,6}), seguida de una comilla doble.</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21</a:t>
            </a:fld>
            <a:endParaRPr lang="es-419"/>
          </a:p>
        </p:txBody>
      </p:sp>
    </p:spTree>
    <p:extLst>
      <p:ext uri="{BB962C8B-B14F-4D97-AF65-F5344CB8AC3E}">
        <p14:creationId xmlns:p14="http://schemas.microsoft.com/office/powerpoint/2010/main" val="361973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200" dirty="0"/>
              <a:t>Fuente de la imagen: https://www.incibe.es/protege-tu-empresa/blog/son-y-sirven-los-siem-ids-e-ips#:~:text=IDS%20(Intrusion%20Detection%20System)%20o,de%20firmas%20de%20ataque%20conocidas.</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4</a:t>
            </a:fld>
            <a:endParaRPr lang="es-419"/>
          </a:p>
        </p:txBody>
      </p:sp>
    </p:spTree>
    <p:extLst>
      <p:ext uri="{BB962C8B-B14F-4D97-AF65-F5344CB8AC3E}">
        <p14:creationId xmlns:p14="http://schemas.microsoft.com/office/powerpoint/2010/main" val="211394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p>
          <a:p>
            <a:pPr marL="0" marR="0" lvl="0" indent="0" algn="l" defTabSz="914400" rtl="0" eaLnBrk="1" fontAlgn="auto" latinLnBrk="0" hangingPunct="1">
              <a:lnSpc>
                <a:spcPct val="100000"/>
              </a:lnSpc>
              <a:spcBef>
                <a:spcPts val="0"/>
              </a:spcBef>
              <a:spcAft>
                <a:spcPts val="0"/>
              </a:spcAft>
              <a:buClrTx/>
              <a:buSzTx/>
              <a:buFontTx/>
              <a:buNone/>
              <a:tabLst/>
              <a:defRPr/>
            </a:pPr>
            <a:r>
              <a:rPr lang="es-419" sz="1200" dirty="0"/>
              <a:t>Un IDS detecta las violaciones a las políticas y las reporta al administrador de seguridad. Independientemente del mecanismo en que se base un IDS debe tener estas características:</a:t>
            </a:r>
            <a:endParaRPr lang="en-US" sz="1200" b="0" i="0" kern="1200" dirty="0">
              <a:solidFill>
                <a:schemeClr val="tx1"/>
              </a:solidFill>
              <a:effectLst/>
              <a:latin typeface="+mn-lt"/>
              <a:ea typeface="+mn-ea"/>
              <a:cs typeface="+mn-cs"/>
            </a:endParaRPr>
          </a:p>
          <a:p>
            <a:endParaRPr lang="es-419"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5</a:t>
            </a:fld>
            <a:endParaRPr lang="es-419"/>
          </a:p>
        </p:txBody>
      </p:sp>
    </p:spTree>
    <p:extLst>
      <p:ext uri="{BB962C8B-B14F-4D97-AF65-F5344CB8AC3E}">
        <p14:creationId xmlns:p14="http://schemas.microsoft.com/office/powerpoint/2010/main" val="249073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p>
          <a:p>
            <a:endParaRPr lang="en-US"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Componentes de IDS</a:t>
            </a:r>
          </a:p>
          <a:p>
            <a:r>
              <a:rPr lang="es-419" sz="1200" b="0" i="0" kern="1200" dirty="0">
                <a:solidFill>
                  <a:schemeClr val="tx1"/>
                </a:solidFill>
                <a:effectLst/>
                <a:latin typeface="+mn-lt"/>
                <a:ea typeface="+mn-ea"/>
                <a:cs typeface="+mn-cs"/>
              </a:rPr>
              <a:t>Hay tres componentes principales denominados unidad de recopilación de datos, unidad de detección de intrusiones y unidad de respuesta. La unidad de recopilación de datos se implementa en el punto de entrada de la red donde la inspección del tráfico entrante se compara con los registros de los archivos de registro donde se almacena el patrón de actividades maliciosas. Si el patrón de tráfico de la red coincide con los registros del archivo de registro, inicialmente se genera una alerta y se bloquea el tráfico. Sin embargo, si la unidad de recopilación de datos no logra detectar el ataque, la unidad de detección de intrusos se vuelve responsable de neutralizar el ataque. La unidad de detección de intrusos no es solo para detectar intrusos, sino también para responder al ataque:</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6</a:t>
            </a:fld>
            <a:endParaRPr lang="es-419"/>
          </a:p>
        </p:txBody>
      </p:sp>
    </p:spTree>
    <p:extLst>
      <p:ext uri="{BB962C8B-B14F-4D97-AF65-F5344CB8AC3E}">
        <p14:creationId xmlns:p14="http://schemas.microsoft.com/office/powerpoint/2010/main" val="313302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p>
          <a:p>
            <a:endParaRPr lang="en-US" sz="1200" b="0"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Componentes de IDS</a:t>
            </a:r>
          </a:p>
          <a:p>
            <a:r>
              <a:rPr lang="es-419" sz="1200" b="0" i="0" kern="1200" dirty="0">
                <a:solidFill>
                  <a:schemeClr val="tx1"/>
                </a:solidFill>
                <a:effectLst/>
                <a:latin typeface="+mn-lt"/>
                <a:ea typeface="+mn-ea"/>
                <a:cs typeface="+mn-cs"/>
              </a:rPr>
              <a:t>Hay tres componentes principales denominados unidad de recopilación de datos, unidad de detección de intrusiones y unidad de respuesta. La unidad de recopilación de datos se implementa en el punto de entrada de la red donde la inspección del tráfico entrante se compara con los registros de los archivos de registro donde se almacena el patrón de actividades maliciosas. Si el patrón de tráfico de la red coincide con los registros del archivo de registro, inicialmente se genera una alerta y se bloquea el tráfico. Sin embargo, si la unidad de recopilación de datos no logra detectar el ataque, la unidad de detección de intrusos se vuelve responsable de neutralizar el ataque. La unidad de detección de intrusos no es solo para detectar intrusos, sino también para responder al ataque:</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7</a:t>
            </a:fld>
            <a:endParaRPr lang="es-419"/>
          </a:p>
        </p:txBody>
      </p:sp>
    </p:spTree>
    <p:extLst>
      <p:ext uri="{BB962C8B-B14F-4D97-AF65-F5344CB8AC3E}">
        <p14:creationId xmlns:p14="http://schemas.microsoft.com/office/powerpoint/2010/main" val="49645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419" sz="1200" b="1" i="0" kern="1200" dirty="0">
                <a:solidFill>
                  <a:schemeClr val="tx1"/>
                </a:solidFill>
                <a:effectLst/>
                <a:latin typeface="+mn-lt"/>
                <a:ea typeface="+mn-ea"/>
                <a:cs typeface="+mn-cs"/>
              </a:rPr>
              <a:t>Seguridad de la información</a:t>
            </a:r>
          </a:p>
          <a:p>
            <a:r>
              <a:rPr lang="es-419" sz="1200" b="0" i="0" kern="1200" dirty="0">
                <a:solidFill>
                  <a:schemeClr val="tx1"/>
                </a:solidFill>
                <a:effectLst/>
                <a:latin typeface="+mn-lt"/>
                <a:ea typeface="+mn-ea"/>
                <a:cs typeface="+mn-cs"/>
              </a:rPr>
              <a:t>Escrito por Edgar Vega Briceño</a:t>
            </a:r>
          </a:p>
          <a:p>
            <a:endParaRPr lang="es-419" sz="1200" b="0" i="0" kern="1200" dirty="0">
              <a:solidFill>
                <a:schemeClr val="tx1"/>
              </a:solidFill>
              <a:effectLst/>
              <a:latin typeface="+mn-lt"/>
              <a:ea typeface="+mn-ea"/>
              <a:cs typeface="+mn-cs"/>
            </a:endParaRPr>
          </a:p>
          <a:p>
            <a:pPr rtl="0"/>
            <a:r>
              <a:rPr lang="es-419" sz="1200" b="1" i="0" kern="1200" dirty="0">
                <a:solidFill>
                  <a:schemeClr val="tx1"/>
                </a:solidFill>
                <a:effectLst/>
                <a:latin typeface="+mn-lt"/>
                <a:ea typeface="+mn-ea"/>
                <a:cs typeface="+mn-cs"/>
              </a:rPr>
              <a:t>Multimedia Security: </a:t>
            </a:r>
            <a:r>
              <a:rPr lang="es-419" sz="1200" b="1" i="0" kern="1200" dirty="0" err="1">
                <a:solidFill>
                  <a:schemeClr val="tx1"/>
                </a:solidFill>
                <a:effectLst/>
                <a:latin typeface="+mn-lt"/>
                <a:ea typeface="+mn-ea"/>
                <a:cs typeface="+mn-cs"/>
              </a:rPr>
              <a:t>Algorithm</a:t>
            </a:r>
            <a:r>
              <a:rPr lang="es-419" sz="1200" b="1" i="0" kern="1200" dirty="0">
                <a:solidFill>
                  <a:schemeClr val="tx1"/>
                </a:solidFill>
                <a:effectLst/>
                <a:latin typeface="+mn-lt"/>
                <a:ea typeface="+mn-ea"/>
                <a:cs typeface="+mn-cs"/>
              </a:rPr>
              <a:t> </a:t>
            </a:r>
            <a:r>
              <a:rPr lang="es-419" sz="1200" b="1" i="0" kern="1200" dirty="0" err="1">
                <a:solidFill>
                  <a:schemeClr val="tx1"/>
                </a:solidFill>
                <a:effectLst/>
                <a:latin typeface="+mn-lt"/>
                <a:ea typeface="+mn-ea"/>
                <a:cs typeface="+mn-cs"/>
              </a:rPr>
              <a:t>Development</a:t>
            </a:r>
            <a:r>
              <a:rPr lang="es-419" sz="1200" b="1" i="0" kern="1200" dirty="0">
                <a:solidFill>
                  <a:schemeClr val="tx1"/>
                </a:solidFill>
                <a:effectLst/>
                <a:latin typeface="+mn-lt"/>
                <a:ea typeface="+mn-ea"/>
                <a:cs typeface="+mn-cs"/>
              </a:rPr>
              <a:t>, </a:t>
            </a:r>
            <a:r>
              <a:rPr lang="es-419" sz="1200" b="1" i="0" kern="1200" dirty="0" err="1">
                <a:solidFill>
                  <a:schemeClr val="tx1"/>
                </a:solidFill>
                <a:effectLst/>
                <a:latin typeface="+mn-lt"/>
                <a:ea typeface="+mn-ea"/>
                <a:cs typeface="+mn-cs"/>
              </a:rPr>
              <a:t>Analysis</a:t>
            </a:r>
            <a:r>
              <a:rPr lang="es-419" sz="1200" b="1" i="0" kern="1200" dirty="0">
                <a:solidFill>
                  <a:schemeClr val="tx1"/>
                </a:solidFill>
                <a:effectLst/>
                <a:latin typeface="+mn-lt"/>
                <a:ea typeface="+mn-ea"/>
                <a:cs typeface="+mn-cs"/>
              </a:rPr>
              <a:t> and </a:t>
            </a:r>
            <a:r>
              <a:rPr lang="es-419" sz="1200" b="1" i="0" kern="1200" dirty="0" err="1">
                <a:solidFill>
                  <a:schemeClr val="tx1"/>
                </a:solidFill>
                <a:effectLst/>
                <a:latin typeface="+mn-lt"/>
                <a:ea typeface="+mn-ea"/>
                <a:cs typeface="+mn-cs"/>
              </a:rPr>
              <a:t>Applications</a:t>
            </a:r>
            <a:endParaRPr lang="es-419" sz="1200" b="1" i="0" kern="1200" dirty="0">
              <a:solidFill>
                <a:schemeClr val="tx1"/>
              </a:solidFill>
              <a:effectLst/>
              <a:latin typeface="+mn-lt"/>
              <a:ea typeface="+mn-ea"/>
              <a:cs typeface="+mn-cs"/>
            </a:endParaRPr>
          </a:p>
          <a:p>
            <a:r>
              <a:rPr lang="es-419" sz="1200" b="0" i="0" kern="1200" dirty="0">
                <a:solidFill>
                  <a:schemeClr val="tx1"/>
                </a:solidFill>
                <a:effectLst/>
                <a:latin typeface="+mn-lt"/>
                <a:ea typeface="+mn-ea"/>
                <a:cs typeface="+mn-cs"/>
              </a:rPr>
              <a:t>editado por Kaiser J. </a:t>
            </a:r>
            <a:r>
              <a:rPr lang="es-419" sz="1200" b="0" i="0" kern="1200" dirty="0" err="1">
                <a:solidFill>
                  <a:schemeClr val="tx1"/>
                </a:solidFill>
                <a:effectLst/>
                <a:latin typeface="+mn-lt"/>
                <a:ea typeface="+mn-ea"/>
                <a:cs typeface="+mn-cs"/>
              </a:rPr>
              <a:t>Giri</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Shabir</a:t>
            </a:r>
            <a:r>
              <a:rPr lang="es-419" sz="1200" b="0" i="0" kern="1200" dirty="0">
                <a:solidFill>
                  <a:schemeClr val="tx1"/>
                </a:solidFill>
                <a:effectLst/>
                <a:latin typeface="+mn-lt"/>
                <a:ea typeface="+mn-ea"/>
                <a:cs typeface="+mn-cs"/>
              </a:rPr>
              <a:t> Ahmad </a:t>
            </a:r>
            <a:r>
              <a:rPr lang="es-419" sz="1200" b="0" i="0" kern="1200" dirty="0" err="1">
                <a:solidFill>
                  <a:schemeClr val="tx1"/>
                </a:solidFill>
                <a:effectLst/>
                <a:latin typeface="+mn-lt"/>
                <a:ea typeface="+mn-ea"/>
                <a:cs typeface="+mn-cs"/>
              </a:rPr>
              <a:t>Parah</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Rumaan</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Bashir</a:t>
            </a:r>
            <a:r>
              <a:rPr lang="es-419" sz="1200" b="0" i="0" kern="1200" dirty="0">
                <a:solidFill>
                  <a:schemeClr val="tx1"/>
                </a:solidFill>
                <a:effectLst/>
                <a:latin typeface="+mn-lt"/>
                <a:ea typeface="+mn-ea"/>
                <a:cs typeface="+mn-cs"/>
              </a:rPr>
              <a:t>, Khan Muhammad</a:t>
            </a:r>
          </a:p>
          <a:p>
            <a:endParaRPr lang="es-419" sz="1200" b="0" i="0" kern="1200" dirty="0">
              <a:solidFill>
                <a:schemeClr val="tx1"/>
              </a:solidFill>
              <a:effectLst/>
              <a:latin typeface="+mn-lt"/>
              <a:ea typeface="+mn-ea"/>
              <a:cs typeface="+mn-cs"/>
            </a:endParaRPr>
          </a:p>
          <a:p>
            <a:r>
              <a:rPr lang="es-419" dirty="0"/>
              <a:t>El IDS basado en el protocolo de aplicación se refiere al sistema o agente que generalmente reside dentro de una red de servidores. Este detecta las intrusiones a través del monitoreo y la inferencia táctil en varias colecciones de reglas de uso. Por ejemplo, esto realmente monitoreará el protocolo SQL hacia la capa de middleware mientras realiza transacciones a través de la base de datos del servidor web.</a:t>
            </a:r>
          </a:p>
          <a:p>
            <a:endParaRPr lang="es-419" dirty="0"/>
          </a:p>
          <a:p>
            <a:r>
              <a:rPr lang="es-419" dirty="0"/>
              <a:t>Sistema híbrido de detección de intrusos: se refiere al IDS que se genera integrando dos o más métodos de IDS. Dentro del método híbrido de detección de intrusos, la información del agente del host o de la aplicación se combina con los datos de la red para crear una vista completa del entorno de la red. Comparado con el sistema tradicional de detección de intrusos, el IDS híbrido es más efectivo.</a:t>
            </a:r>
          </a:p>
        </p:txBody>
      </p:sp>
      <p:sp>
        <p:nvSpPr>
          <p:cNvPr id="4" name="Marcador de número de diapositiva 3"/>
          <p:cNvSpPr>
            <a:spLocks noGrp="1"/>
          </p:cNvSpPr>
          <p:nvPr>
            <p:ph type="sldNum" sz="quarter" idx="5"/>
          </p:nvPr>
        </p:nvSpPr>
        <p:spPr/>
        <p:txBody>
          <a:bodyPr/>
          <a:lstStyle/>
          <a:p>
            <a:fld id="{D0CD5561-9D03-42DF-9E0A-3EA632157023}" type="slidenum">
              <a:rPr lang="es-419" smtClean="0"/>
              <a:t>8</a:t>
            </a:fld>
            <a:endParaRPr lang="es-419"/>
          </a:p>
        </p:txBody>
      </p:sp>
    </p:spTree>
    <p:extLst>
      <p:ext uri="{BB962C8B-B14F-4D97-AF65-F5344CB8AC3E}">
        <p14:creationId xmlns:p14="http://schemas.microsoft.com/office/powerpoint/2010/main" val="139115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https://web.mit.edu/rhel-doc/4/RH-DOCS/rhel-sg-es-4/s1-ids-host.html</a:t>
            </a:r>
          </a:p>
          <a:p>
            <a:r>
              <a:rPr lang="es-419" b="1" dirty="0"/>
              <a:t>9.2. IDS basados en host</a:t>
            </a:r>
          </a:p>
          <a:p>
            <a:r>
              <a:rPr lang="es-419" dirty="0"/>
              <a:t>Un IDS basado en host analiza diferentes áreas para determinar el uso incorrecto (actividades maliciosas o abusivas dentro de la red) o alguna intrusión (violaciones desde afuera). Los </a:t>
            </a:r>
            <a:r>
              <a:rPr lang="es-419" dirty="0" err="1"/>
              <a:t>IDSes</a:t>
            </a:r>
            <a:r>
              <a:rPr lang="es-419" dirty="0"/>
              <a:t> basados en host consultan diferentes tipos de registros de archivos (</a:t>
            </a:r>
            <a:r>
              <a:rPr lang="es-419" dirty="0" err="1"/>
              <a:t>kernel</a:t>
            </a:r>
            <a:r>
              <a:rPr lang="es-419" dirty="0"/>
              <a:t>, sistema, servidores, red, cortafuegos, y más) y comparan los registros contra una base de datos interna de peculiaridades </a:t>
            </a:r>
            <a:r>
              <a:rPr lang="es-419" dirty="0" err="1"/>
              <a:t>comúnes</a:t>
            </a:r>
            <a:r>
              <a:rPr lang="es-419" dirty="0"/>
              <a:t> sobre ataques conocidos. Los </a:t>
            </a:r>
            <a:r>
              <a:rPr lang="es-419" dirty="0" err="1"/>
              <a:t>IDSes</a:t>
            </a:r>
            <a:r>
              <a:rPr lang="es-419" dirty="0"/>
              <a:t> basados en host de Linux y Unix hacen uso extensivo de </a:t>
            </a:r>
            <a:r>
              <a:rPr lang="es-419" dirty="0" err="1"/>
              <a:t>syslog</a:t>
            </a:r>
            <a:r>
              <a:rPr lang="es-419" dirty="0"/>
              <a:t> y de su habilidad para separar los eventos registrados por severidad (por ejemplo, mensajes menores de impresión versus advertencias importantes del </a:t>
            </a:r>
            <a:r>
              <a:rPr lang="es-419" dirty="0" err="1"/>
              <a:t>kernel</a:t>
            </a:r>
            <a:r>
              <a:rPr lang="es-419" dirty="0"/>
              <a:t>). El comando </a:t>
            </a:r>
            <a:r>
              <a:rPr lang="es-419" dirty="0" err="1"/>
              <a:t>syslog</a:t>
            </a:r>
            <a:r>
              <a:rPr lang="es-419" dirty="0"/>
              <a:t> está disponible cuando se instala el paquete </a:t>
            </a:r>
            <a:r>
              <a:rPr lang="es-419" dirty="0" err="1"/>
              <a:t>sysklogd</a:t>
            </a:r>
            <a:r>
              <a:rPr lang="es-419" dirty="0"/>
              <a:t>, incluido con Red </a:t>
            </a:r>
            <a:r>
              <a:rPr lang="es-419" dirty="0" err="1"/>
              <a:t>Hat</a:t>
            </a:r>
            <a:r>
              <a:rPr lang="es-419" dirty="0"/>
              <a:t> Enterprise Linux. Este paquete proporciona el registro de mensajes del sistema y del </a:t>
            </a:r>
            <a:r>
              <a:rPr lang="es-419" dirty="0" err="1"/>
              <a:t>kernel</a:t>
            </a:r>
            <a:r>
              <a:rPr lang="es-419" dirty="0"/>
              <a:t>. Los </a:t>
            </a:r>
            <a:r>
              <a:rPr lang="es-419" dirty="0" err="1"/>
              <a:t>IDSes</a:t>
            </a:r>
            <a:r>
              <a:rPr lang="es-419" dirty="0"/>
              <a:t> basados en hosts filtran los registros (lo cual, en el caso de algunas redes y registros de eventos del </a:t>
            </a:r>
            <a:r>
              <a:rPr lang="es-419" dirty="0" err="1"/>
              <a:t>kernel</a:t>
            </a:r>
            <a:r>
              <a:rPr lang="es-419" dirty="0"/>
              <a:t> pueden ser bastante detallados), los analizan, vuelven a etiquetar los mensajes anómalos con su propia clasificación de severidad y los reúne en su propio registro para que sean analizados por el administrador.</a:t>
            </a:r>
          </a:p>
          <a:p>
            <a:endParaRPr lang="es-419" dirty="0"/>
          </a:p>
          <a:p>
            <a:r>
              <a:rPr lang="es-419" dirty="0"/>
              <a:t>Los </a:t>
            </a:r>
            <a:r>
              <a:rPr lang="es-419" dirty="0" err="1"/>
              <a:t>IDSes</a:t>
            </a:r>
            <a:r>
              <a:rPr lang="es-419" dirty="0"/>
              <a:t> basados en host también pueden verificar la integridad de los datos de archivos y ejecutables importantes. Funciona verificando una base de datos de archivos confidenciales (y cualquier archivo añadido por el administrador) y crea una suma de verificación de cada archivo con una utilidad de </a:t>
            </a:r>
            <a:r>
              <a:rPr lang="es-419" dirty="0" err="1"/>
              <a:t>resúmen</a:t>
            </a:r>
            <a:r>
              <a:rPr lang="es-419" dirty="0"/>
              <a:t> de archivos de mensajes tal como md5sum (algoritmo de 128-bit) o sha1sum (algoritmo de 160-bit). El IDS basado en host luego almacena las sumas en un archivo de texto plano y periódicamente compara las sumas de verificación contra los valores en el archivo de texto. Si cualquiera de estas sumas no coinciden, el IDS alertará al administrador a través de un correo electrónico o a un mensaje al celular.</a:t>
            </a:r>
            <a:r>
              <a:rPr lang="es-419" sz="1200" b="0" i="0" kern="1200" dirty="0">
                <a:solidFill>
                  <a:schemeClr val="tx1"/>
                </a:solidFill>
                <a:effectLst/>
                <a:latin typeface="+mn-lt"/>
                <a:ea typeface="+mn-ea"/>
                <a:cs typeface="+mn-cs"/>
              </a:rPr>
              <a:t> Este es el proceso utilizado por </a:t>
            </a:r>
            <a:r>
              <a:rPr lang="es-419" sz="1200" b="0" i="0" kern="1200" dirty="0" err="1">
                <a:solidFill>
                  <a:schemeClr val="tx1"/>
                </a:solidFill>
                <a:effectLst/>
                <a:latin typeface="+mn-lt"/>
                <a:ea typeface="+mn-ea"/>
                <a:cs typeface="+mn-cs"/>
              </a:rPr>
              <a:t>Tripwire</a:t>
            </a:r>
            <a:r>
              <a:rPr lang="es-419" sz="1200" b="0" i="0" kern="1200" dirty="0">
                <a:solidFill>
                  <a:schemeClr val="tx1"/>
                </a:solidFill>
                <a:effectLst/>
                <a:latin typeface="+mn-lt"/>
                <a:ea typeface="+mn-ea"/>
                <a:cs typeface="+mn-cs"/>
              </a:rPr>
              <a:t>, el cual es discutido en la </a:t>
            </a:r>
            <a:r>
              <a:rPr lang="es-419" sz="1200" b="0" i="0" kern="1200" dirty="0">
                <a:solidFill>
                  <a:schemeClr val="tx1"/>
                </a:solidFill>
                <a:effectLst/>
                <a:latin typeface="+mn-lt"/>
                <a:ea typeface="+mn-ea"/>
                <a:cs typeface="+mn-cs"/>
                <a:hlinkClick r:id="rId3"/>
              </a:rPr>
              <a:t>Sección 9.2.1</a:t>
            </a:r>
            <a:r>
              <a:rPr lang="es-419" sz="1200" b="0" i="0" kern="1200" dirty="0">
                <a:solidFill>
                  <a:schemeClr val="tx1"/>
                </a:solidFill>
                <a:effectLst/>
                <a:latin typeface="+mn-lt"/>
                <a:ea typeface="+mn-ea"/>
                <a:cs typeface="+mn-cs"/>
              </a:rPr>
              <a:t>.</a:t>
            </a:r>
          </a:p>
          <a:p>
            <a:r>
              <a:rPr lang="es-419" sz="1200" b="1" i="0" kern="1200" dirty="0">
                <a:solidFill>
                  <a:schemeClr val="tx1"/>
                </a:solidFill>
                <a:effectLst/>
                <a:latin typeface="+mn-lt"/>
                <a:ea typeface="+mn-ea"/>
                <a:cs typeface="+mn-cs"/>
              </a:rPr>
              <a:t>9.2.1. </a:t>
            </a:r>
            <a:r>
              <a:rPr lang="es-419" sz="1200" b="1" i="0" kern="1200" dirty="0" err="1">
                <a:solidFill>
                  <a:schemeClr val="tx1"/>
                </a:solidFill>
                <a:effectLst/>
                <a:latin typeface="+mn-lt"/>
                <a:ea typeface="+mn-ea"/>
                <a:cs typeface="+mn-cs"/>
              </a:rPr>
              <a:t>Tripwire</a:t>
            </a:r>
            <a:endParaRPr lang="es-419" sz="1200" b="1" i="0" kern="1200" dirty="0">
              <a:solidFill>
                <a:schemeClr val="tx1"/>
              </a:solidFill>
              <a:effectLst/>
              <a:latin typeface="+mn-lt"/>
              <a:ea typeface="+mn-ea"/>
              <a:cs typeface="+mn-cs"/>
            </a:endParaRPr>
          </a:p>
          <a:p>
            <a:r>
              <a:rPr lang="es-419" sz="1200" b="0" i="0" kern="1200" dirty="0" err="1">
                <a:solidFill>
                  <a:schemeClr val="tx1"/>
                </a:solidFill>
                <a:effectLst/>
                <a:latin typeface="+mn-lt"/>
                <a:ea typeface="+mn-ea"/>
                <a:cs typeface="+mn-cs"/>
              </a:rPr>
              <a:t>Tripwire</a:t>
            </a:r>
            <a:r>
              <a:rPr lang="es-419" sz="1200" b="0" i="0" kern="1200" dirty="0">
                <a:solidFill>
                  <a:schemeClr val="tx1"/>
                </a:solidFill>
                <a:effectLst/>
                <a:latin typeface="+mn-lt"/>
                <a:ea typeface="+mn-ea"/>
                <a:cs typeface="+mn-cs"/>
              </a:rPr>
              <a:t> es el IDS basado en host más popular para Linux. Los desarrolladores de </a:t>
            </a:r>
            <a:r>
              <a:rPr lang="es-419" sz="1200" b="0" i="0" kern="1200" dirty="0" err="1">
                <a:solidFill>
                  <a:schemeClr val="tx1"/>
                </a:solidFill>
                <a:effectLst/>
                <a:latin typeface="+mn-lt"/>
                <a:ea typeface="+mn-ea"/>
                <a:cs typeface="+mn-cs"/>
              </a:rPr>
              <a:t>Tripwire</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Tripwire</a:t>
            </a:r>
            <a:r>
              <a:rPr lang="es-419" sz="1200" b="0" i="0" kern="1200" dirty="0">
                <a:solidFill>
                  <a:schemeClr val="tx1"/>
                </a:solidFill>
                <a:effectLst/>
                <a:latin typeface="+mn-lt"/>
                <a:ea typeface="+mn-ea"/>
                <a:cs typeface="+mn-cs"/>
              </a:rPr>
              <a:t>, Inc., abrieron recientemente el código fuente para la versión Linux y lo licenciaron bajo los términos de la Licencia Pública General </a:t>
            </a:r>
            <a:r>
              <a:rPr lang="es-419" sz="1200" b="0" i="0" kern="1200" dirty="0" err="1">
                <a:solidFill>
                  <a:schemeClr val="tx1"/>
                </a:solidFill>
                <a:effectLst/>
                <a:latin typeface="+mn-lt"/>
                <a:ea typeface="+mn-ea"/>
                <a:cs typeface="+mn-cs"/>
              </a:rPr>
              <a:t>GNU.Tripwire</a:t>
            </a:r>
            <a:r>
              <a:rPr lang="es-419" sz="1200" b="0" i="0" kern="1200" dirty="0">
                <a:solidFill>
                  <a:schemeClr val="tx1"/>
                </a:solidFill>
                <a:effectLst/>
                <a:latin typeface="+mn-lt"/>
                <a:ea typeface="+mn-ea"/>
                <a:cs typeface="+mn-cs"/>
              </a:rPr>
              <a:t> está disponible desde </a:t>
            </a:r>
            <a:r>
              <a:rPr lang="es-419" sz="1200" b="0" i="0" kern="1200" dirty="0">
                <a:solidFill>
                  <a:schemeClr val="tx1"/>
                </a:solidFill>
                <a:effectLst/>
                <a:latin typeface="+mn-lt"/>
                <a:ea typeface="+mn-ea"/>
                <a:cs typeface="+mn-cs"/>
                <a:hlinkClick r:id="rId4"/>
              </a:rPr>
              <a:t>http://www.tripwire.org/</a:t>
            </a:r>
            <a:r>
              <a:rPr lang="es-419" sz="1200" b="0" i="0" kern="1200" dirty="0">
                <a:solidFill>
                  <a:schemeClr val="tx1"/>
                </a:solidFill>
                <a:effectLst/>
                <a:latin typeface="+mn-lt"/>
                <a:ea typeface="+mn-ea"/>
                <a:cs typeface="+mn-cs"/>
              </a:rPr>
              <a:t>.</a:t>
            </a:r>
          </a:p>
          <a:p>
            <a:r>
              <a:rPr lang="es-419" sz="1200" b="1" i="0" kern="1200" dirty="0">
                <a:solidFill>
                  <a:schemeClr val="tx1"/>
                </a:solidFill>
                <a:effectLst/>
                <a:latin typeface="+mn-lt"/>
                <a:ea typeface="+mn-ea"/>
                <a:cs typeface="+mn-cs"/>
              </a:rPr>
              <a:t>Nota</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Tripwire</a:t>
            </a:r>
            <a:r>
              <a:rPr lang="es-419" sz="1200" b="0" i="0" kern="1200" dirty="0">
                <a:solidFill>
                  <a:schemeClr val="tx1"/>
                </a:solidFill>
                <a:effectLst/>
                <a:latin typeface="+mn-lt"/>
                <a:ea typeface="+mn-ea"/>
                <a:cs typeface="+mn-cs"/>
              </a:rPr>
              <a:t> no está incluido con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y tampoco es soportado. Se ha incluido en este documento como una referencia para aquellos usuarios que estén interesados en utilizar esta popular aplicación.</a:t>
            </a:r>
          </a:p>
          <a:p>
            <a:r>
              <a:rPr lang="es-419" sz="1200" b="1" i="0" kern="1200" dirty="0">
                <a:solidFill>
                  <a:schemeClr val="tx1"/>
                </a:solidFill>
                <a:effectLst/>
                <a:latin typeface="+mn-lt"/>
                <a:ea typeface="+mn-ea"/>
                <a:cs typeface="+mn-cs"/>
              </a:rPr>
              <a:t>9.2.2. RPM como un IDS</a:t>
            </a:r>
          </a:p>
          <a:p>
            <a:r>
              <a:rPr lang="es-419" sz="1200" b="0" i="0" kern="1200" dirty="0">
                <a:solidFill>
                  <a:schemeClr val="tx1"/>
                </a:solidFill>
                <a:effectLst/>
                <a:latin typeface="+mn-lt"/>
                <a:ea typeface="+mn-ea"/>
                <a:cs typeface="+mn-cs"/>
              </a:rPr>
              <a:t>El Manejador de paquetes RPM es otro programa que puede ser usado como un IDS basado en host. RPM contiene varias opciones para consultar paquetes y sus contenidos. Estas opciones de verificación son invalorables para un administrador que sospeche que sus archivos de sistema y ejecutables críticos hayan sido modificados.</a:t>
            </a:r>
          </a:p>
          <a:p>
            <a:r>
              <a:rPr lang="es-419" sz="1200" b="0" i="0" kern="1200" dirty="0">
                <a:solidFill>
                  <a:schemeClr val="tx1"/>
                </a:solidFill>
                <a:effectLst/>
                <a:latin typeface="+mn-lt"/>
                <a:ea typeface="+mn-ea"/>
                <a:cs typeface="+mn-cs"/>
              </a:rPr>
              <a:t>La lista que se muestra a continuación detalla algunas opciones para RPM que puede utilizar para verificar la integridad de los archivos en un sistema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Consulte el </a:t>
            </a:r>
            <a:r>
              <a:rPr lang="es-419" sz="1200" b="1" i="1" kern="1200" dirty="0">
                <a:solidFill>
                  <a:schemeClr val="tx1"/>
                </a:solidFill>
                <a:effectLst/>
                <a:latin typeface="+mn-lt"/>
                <a:ea typeface="+mn-ea"/>
                <a:cs typeface="+mn-cs"/>
              </a:rPr>
              <a:t>Manual de administración del sistema de Red </a:t>
            </a:r>
            <a:r>
              <a:rPr lang="es-419" sz="1200" b="1" i="1" kern="1200" dirty="0" err="1">
                <a:solidFill>
                  <a:schemeClr val="tx1"/>
                </a:solidFill>
                <a:effectLst/>
                <a:latin typeface="+mn-lt"/>
                <a:ea typeface="+mn-ea"/>
                <a:cs typeface="+mn-cs"/>
              </a:rPr>
              <a:t>Hat</a:t>
            </a:r>
            <a:r>
              <a:rPr lang="es-419" sz="1200" b="1" i="1" kern="1200" dirty="0">
                <a:solidFill>
                  <a:schemeClr val="tx1"/>
                </a:solidFill>
                <a:effectLst/>
                <a:latin typeface="+mn-lt"/>
                <a:ea typeface="+mn-ea"/>
                <a:cs typeface="+mn-cs"/>
              </a:rPr>
              <a:t> Enterprise Linux</a:t>
            </a:r>
            <a:r>
              <a:rPr lang="es-419" sz="1200" b="0" i="0" kern="1200" dirty="0">
                <a:solidFill>
                  <a:schemeClr val="tx1"/>
                </a:solidFill>
                <a:effectLst/>
                <a:latin typeface="+mn-lt"/>
                <a:ea typeface="+mn-ea"/>
                <a:cs typeface="+mn-cs"/>
              </a:rPr>
              <a:t> para ver información completa sobre el uso de RPM.</a:t>
            </a:r>
          </a:p>
          <a:p>
            <a:r>
              <a:rPr lang="es-419" sz="1200" b="1" i="0" kern="1200" dirty="0">
                <a:solidFill>
                  <a:schemeClr val="tx1"/>
                </a:solidFill>
                <a:effectLst/>
                <a:latin typeface="+mn-lt"/>
                <a:ea typeface="+mn-ea"/>
                <a:cs typeface="+mn-cs"/>
              </a:rPr>
              <a:t>Importante</a:t>
            </a:r>
            <a:r>
              <a:rPr lang="es-419" sz="1200" b="0" i="0" kern="1200" dirty="0">
                <a:solidFill>
                  <a:schemeClr val="tx1"/>
                </a:solidFill>
                <a:effectLst/>
                <a:latin typeface="+mn-lt"/>
                <a:ea typeface="+mn-ea"/>
                <a:cs typeface="+mn-cs"/>
              </a:rPr>
              <a:t> Algunos de los comandos en la lista que sigue requieren que importe la llave pública GPG de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 su llavero de RPM. Esta llave verifica que los paquetes instalados en su sistema contengan una firma de paquete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la cual asegura que sus paquetes se originaron desde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La llave se puede importar con el comando siguiente (sustituyendo </a:t>
            </a:r>
            <a:r>
              <a:rPr lang="es-419" sz="1200" b="0" i="1" kern="1200" dirty="0">
                <a:solidFill>
                  <a:schemeClr val="tx1"/>
                </a:solidFill>
                <a:effectLst/>
                <a:latin typeface="+mn-lt"/>
                <a:ea typeface="+mn-ea"/>
                <a:cs typeface="+mn-cs"/>
              </a:rPr>
              <a:t>&lt;</a:t>
            </a:r>
            <a:r>
              <a:rPr lang="es-419" sz="1200" b="0" i="1" kern="1200" dirty="0" err="1">
                <a:solidFill>
                  <a:schemeClr val="tx1"/>
                </a:solidFill>
                <a:effectLst/>
                <a:latin typeface="+mn-lt"/>
                <a:ea typeface="+mn-ea"/>
                <a:cs typeface="+mn-cs"/>
              </a:rPr>
              <a:t>version</a:t>
            </a:r>
            <a:r>
              <a:rPr lang="es-419" sz="1200" b="0" i="1" kern="1200" dirty="0">
                <a:solidFill>
                  <a:schemeClr val="tx1"/>
                </a:solidFill>
                <a:effectLst/>
                <a:latin typeface="+mn-lt"/>
                <a:ea typeface="+mn-ea"/>
                <a:cs typeface="+mn-cs"/>
              </a:rPr>
              <a:t>&gt;</a:t>
            </a:r>
            <a:r>
              <a:rPr lang="es-419" sz="1200" b="0" i="0" kern="1200" dirty="0">
                <a:solidFill>
                  <a:schemeClr val="tx1"/>
                </a:solidFill>
                <a:effectLst/>
                <a:latin typeface="+mn-lt"/>
                <a:ea typeface="+mn-ea"/>
                <a:cs typeface="+mn-cs"/>
              </a:rPr>
              <a:t> con la versión de RPM instalada en su sistema) ejecutado como </a:t>
            </a:r>
            <a:r>
              <a:rPr lang="es-419" sz="1200" b="0" i="0" kern="1200" dirty="0" err="1">
                <a:solidFill>
                  <a:schemeClr val="tx1"/>
                </a:solidFill>
                <a:effectLst/>
                <a:latin typeface="+mn-lt"/>
                <a:ea typeface="+mn-ea"/>
                <a:cs typeface="+mn-cs"/>
              </a:rPr>
              <a:t>root</a:t>
            </a:r>
            <a:r>
              <a:rPr lang="es-419" sz="1200" b="0" i="0" kern="1200" dirty="0">
                <a:solidFill>
                  <a:schemeClr val="tx1"/>
                </a:solidFill>
                <a:effectLst/>
                <a:latin typeface="+mn-lt"/>
                <a:ea typeface="+mn-ea"/>
                <a:cs typeface="+mn-cs"/>
              </a:rPr>
              <a:t>:</a:t>
            </a:r>
          </a:p>
          <a:p>
            <a:r>
              <a:rPr lang="es-419" sz="1200" b="0" i="0" kern="1200" dirty="0">
                <a:solidFill>
                  <a:schemeClr val="tx1"/>
                </a:solidFill>
                <a:effectLst/>
                <a:latin typeface="+mn-lt"/>
                <a:ea typeface="+mn-ea"/>
                <a:cs typeface="+mn-cs"/>
              </a:rPr>
              <a:t>rpm --</a:t>
            </a:r>
            <a:r>
              <a:rPr lang="es-419" sz="1200" b="0" i="0" kern="1200" dirty="0" err="1">
                <a:solidFill>
                  <a:schemeClr val="tx1"/>
                </a:solidFill>
                <a:effectLst/>
                <a:latin typeface="+mn-lt"/>
                <a:ea typeface="+mn-ea"/>
                <a:cs typeface="+mn-cs"/>
              </a:rPr>
              <a:t>import</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usr</a:t>
            </a:r>
            <a:r>
              <a:rPr lang="es-419" sz="1200" b="0" i="0" kern="1200" dirty="0">
                <a:solidFill>
                  <a:schemeClr val="tx1"/>
                </a:solidFill>
                <a:effectLst/>
                <a:latin typeface="+mn-lt"/>
                <a:ea typeface="+mn-ea"/>
                <a:cs typeface="+mn-cs"/>
              </a:rPr>
              <a:t>/share/</a:t>
            </a:r>
            <a:r>
              <a:rPr lang="es-419" sz="1200" b="0" i="0" kern="1200" dirty="0" err="1">
                <a:solidFill>
                  <a:schemeClr val="tx1"/>
                </a:solidFill>
                <a:effectLst/>
                <a:latin typeface="+mn-lt"/>
                <a:ea typeface="+mn-ea"/>
                <a:cs typeface="+mn-cs"/>
              </a:rPr>
              <a:t>doc</a:t>
            </a:r>
            <a:r>
              <a:rPr lang="es-419" sz="1200" b="0" i="0" kern="1200" dirty="0">
                <a:solidFill>
                  <a:schemeClr val="tx1"/>
                </a:solidFill>
                <a:effectLst/>
                <a:latin typeface="+mn-lt"/>
                <a:ea typeface="+mn-ea"/>
                <a:cs typeface="+mn-cs"/>
              </a:rPr>
              <a:t>/rpm-</a:t>
            </a:r>
            <a:r>
              <a:rPr lang="es-419" sz="1200" b="0" i="1" kern="1200" dirty="0">
                <a:solidFill>
                  <a:schemeClr val="tx1"/>
                </a:solidFill>
                <a:effectLst/>
                <a:latin typeface="+mn-lt"/>
                <a:ea typeface="+mn-ea"/>
                <a:cs typeface="+mn-cs"/>
              </a:rPr>
              <a:t>&lt;</a:t>
            </a:r>
            <a:r>
              <a:rPr lang="es-419" sz="1200" b="0" i="1" kern="1200" dirty="0" err="1">
                <a:solidFill>
                  <a:schemeClr val="tx1"/>
                </a:solidFill>
                <a:effectLst/>
                <a:latin typeface="+mn-lt"/>
                <a:ea typeface="+mn-ea"/>
                <a:cs typeface="+mn-cs"/>
              </a:rPr>
              <a:t>version</a:t>
            </a:r>
            <a:r>
              <a:rPr lang="es-419" sz="1200" b="0" i="1" kern="1200" dirty="0">
                <a:solidFill>
                  <a:schemeClr val="tx1"/>
                </a:solidFill>
                <a:effectLst/>
                <a:latin typeface="+mn-lt"/>
                <a:ea typeface="+mn-ea"/>
                <a:cs typeface="+mn-cs"/>
              </a:rPr>
              <a:t>&gt;</a:t>
            </a:r>
            <a:r>
              <a:rPr lang="es-419" sz="1200" b="0" i="0" kern="1200" dirty="0">
                <a:solidFill>
                  <a:schemeClr val="tx1"/>
                </a:solidFill>
                <a:effectLst/>
                <a:latin typeface="+mn-lt"/>
                <a:ea typeface="+mn-ea"/>
                <a:cs typeface="+mn-cs"/>
              </a:rPr>
              <a:t>/RPM-GPG-KEY</a:t>
            </a:r>
          </a:p>
          <a:p>
            <a:r>
              <a:rPr lang="es-419" sz="1200" b="0" i="0" kern="1200" dirty="0">
                <a:solidFill>
                  <a:schemeClr val="tx1"/>
                </a:solidFill>
                <a:effectLst/>
                <a:latin typeface="+mn-lt"/>
                <a:ea typeface="+mn-ea"/>
                <a:cs typeface="+mn-cs"/>
              </a:rPr>
              <a:t>rpm -V </a:t>
            </a:r>
            <a:r>
              <a:rPr lang="es-419" sz="1200" b="0" i="1" kern="1200" dirty="0" err="1">
                <a:solidFill>
                  <a:schemeClr val="tx1"/>
                </a:solidFill>
                <a:effectLst/>
                <a:latin typeface="+mn-lt"/>
                <a:ea typeface="+mn-ea"/>
                <a:cs typeface="+mn-cs"/>
              </a:rPr>
              <a:t>nombredepaquete</a:t>
            </a:r>
            <a:r>
              <a:rPr lang="es-419" sz="1200" b="0" i="0" kern="1200" dirty="0" err="1">
                <a:solidFill>
                  <a:schemeClr val="tx1"/>
                </a:solidFill>
                <a:effectLst/>
                <a:latin typeface="+mn-lt"/>
                <a:ea typeface="+mn-ea"/>
                <a:cs typeface="+mn-cs"/>
              </a:rPr>
              <a:t>La</a:t>
            </a:r>
            <a:r>
              <a:rPr lang="es-419" sz="1200" b="0" i="0" kern="1200" dirty="0">
                <a:solidFill>
                  <a:schemeClr val="tx1"/>
                </a:solidFill>
                <a:effectLst/>
                <a:latin typeface="+mn-lt"/>
                <a:ea typeface="+mn-ea"/>
                <a:cs typeface="+mn-cs"/>
              </a:rPr>
              <a:t> opción -V verifica los archivos en el paquete instalado llamado </a:t>
            </a:r>
            <a:r>
              <a:rPr lang="es-419" sz="1200" b="0" i="1" kern="1200" dirty="0" err="1">
                <a:solidFill>
                  <a:schemeClr val="tx1"/>
                </a:solidFill>
                <a:effectLst/>
                <a:latin typeface="+mn-lt"/>
                <a:ea typeface="+mn-ea"/>
                <a:cs typeface="+mn-cs"/>
              </a:rPr>
              <a:t>nombredepaquete</a:t>
            </a:r>
            <a:r>
              <a:rPr lang="es-419" sz="1200" b="0" i="0" kern="1200" dirty="0">
                <a:solidFill>
                  <a:schemeClr val="tx1"/>
                </a:solidFill>
                <a:effectLst/>
                <a:latin typeface="+mn-lt"/>
                <a:ea typeface="+mn-ea"/>
                <a:cs typeface="+mn-cs"/>
              </a:rPr>
              <a:t>. Si no muestra ninguna salida y termina, significa que ninguno de los archivos han sido modificados desde la última vez que la base de datos de RPM fue actualizada. Si aparece un error, tal como</a:t>
            </a:r>
          </a:p>
          <a:p>
            <a:r>
              <a:rPr lang="es-419" sz="1200" b="0" i="0" kern="1200" dirty="0">
                <a:solidFill>
                  <a:schemeClr val="tx1"/>
                </a:solidFill>
                <a:effectLst/>
                <a:latin typeface="+mn-lt"/>
                <a:ea typeface="+mn-ea"/>
                <a:cs typeface="+mn-cs"/>
              </a:rPr>
              <a:t>S.5....T c /</a:t>
            </a:r>
            <a:r>
              <a:rPr lang="es-419" sz="1200" b="0" i="0" kern="1200" dirty="0" err="1">
                <a:solidFill>
                  <a:schemeClr val="tx1"/>
                </a:solidFill>
                <a:effectLst/>
                <a:latin typeface="+mn-lt"/>
                <a:ea typeface="+mn-ea"/>
                <a:cs typeface="+mn-cs"/>
              </a:rPr>
              <a:t>bin</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psentonces</a:t>
            </a:r>
            <a:r>
              <a:rPr lang="es-419" sz="1200" b="0" i="0" kern="1200" dirty="0">
                <a:solidFill>
                  <a:schemeClr val="tx1"/>
                </a:solidFill>
                <a:effectLst/>
                <a:latin typeface="+mn-lt"/>
                <a:ea typeface="+mn-ea"/>
                <a:cs typeface="+mn-cs"/>
              </a:rPr>
              <a:t> el archivo ha sido modificado de alguna forma y necesita evaluar si desea mantener el archivo (tal como en el caso de archivos de configuración modificados en el directorio /</a:t>
            </a:r>
            <a:r>
              <a:rPr lang="es-419" sz="1200" b="0" i="0" kern="1200" dirty="0" err="1">
                <a:solidFill>
                  <a:schemeClr val="tx1"/>
                </a:solidFill>
                <a:effectLst/>
                <a:latin typeface="+mn-lt"/>
                <a:ea typeface="+mn-ea"/>
                <a:cs typeface="+mn-cs"/>
              </a:rPr>
              <a:t>etc</a:t>
            </a:r>
            <a:r>
              <a:rPr lang="es-419" sz="1200" b="0" i="0" kern="1200" dirty="0">
                <a:solidFill>
                  <a:schemeClr val="tx1"/>
                </a:solidFill>
                <a:effectLst/>
                <a:latin typeface="+mn-lt"/>
                <a:ea typeface="+mn-ea"/>
                <a:cs typeface="+mn-cs"/>
              </a:rPr>
              <a:t>/) o elimine el archivo y reinstale el paquete que lo contiene. La lista siguiente define los elementos de la cadena de 8 caracteres ( S.5....T en el ejemplo de arriba) que notifica sobre una falla de verificación.</a:t>
            </a:r>
          </a:p>
          <a:p>
            <a:r>
              <a:rPr lang="es-419" sz="1200" b="0" i="0" kern="1200" dirty="0">
                <a:solidFill>
                  <a:schemeClr val="tx1"/>
                </a:solidFill>
                <a:effectLst/>
                <a:latin typeface="+mn-lt"/>
                <a:ea typeface="+mn-ea"/>
                <a:cs typeface="+mn-cs"/>
              </a:rPr>
              <a:t>. — La prueba ha pasado esta etapa de la verificación</a:t>
            </a:r>
          </a:p>
          <a:p>
            <a:r>
              <a:rPr lang="es-419" sz="1200" b="0" i="0" kern="1200" dirty="0">
                <a:solidFill>
                  <a:schemeClr val="tx1"/>
                </a:solidFill>
                <a:effectLst/>
                <a:latin typeface="+mn-lt"/>
                <a:ea typeface="+mn-ea"/>
                <a:cs typeface="+mn-cs"/>
              </a:rPr>
              <a:t>? — La prueba ha encontrado un archivo que no se pudo leer, lo que es muy probable se trate de un problema de permisos de archivos</a:t>
            </a:r>
          </a:p>
          <a:p>
            <a:r>
              <a:rPr lang="es-419" sz="1200" b="0" i="0" kern="1200" dirty="0">
                <a:solidFill>
                  <a:schemeClr val="tx1"/>
                </a:solidFill>
                <a:effectLst/>
                <a:latin typeface="+mn-lt"/>
                <a:ea typeface="+mn-ea"/>
                <a:cs typeface="+mn-cs"/>
              </a:rPr>
              <a:t>S — La prueba ha encontrado un archivo que es más pequeño o más grande que el instalado originalmente en el sistema</a:t>
            </a:r>
          </a:p>
          <a:p>
            <a:r>
              <a:rPr lang="es-419" sz="1200" b="0" i="0" kern="1200" dirty="0">
                <a:solidFill>
                  <a:schemeClr val="tx1"/>
                </a:solidFill>
                <a:effectLst/>
                <a:latin typeface="+mn-lt"/>
                <a:ea typeface="+mn-ea"/>
                <a:cs typeface="+mn-cs"/>
              </a:rPr>
              <a:t>5 — La prueba ha encontrado un archivo cuyas sumas de verificación md5 no coinciden con las sumas originales del archivo cuando este fue instalado</a:t>
            </a:r>
          </a:p>
          <a:p>
            <a:r>
              <a:rPr lang="es-419" sz="1200" b="0" i="0" kern="1200" dirty="0">
                <a:solidFill>
                  <a:schemeClr val="tx1"/>
                </a:solidFill>
                <a:effectLst/>
                <a:latin typeface="+mn-lt"/>
                <a:ea typeface="+mn-ea"/>
                <a:cs typeface="+mn-cs"/>
              </a:rPr>
              <a:t>M — La prueba ha detectado un error de permisos o de tipo de archivo</a:t>
            </a:r>
          </a:p>
          <a:p>
            <a:r>
              <a:rPr lang="es-419" sz="1200" b="0" i="0" kern="1200" dirty="0">
                <a:solidFill>
                  <a:schemeClr val="tx1"/>
                </a:solidFill>
                <a:effectLst/>
                <a:latin typeface="+mn-lt"/>
                <a:ea typeface="+mn-ea"/>
                <a:cs typeface="+mn-cs"/>
              </a:rPr>
              <a:t>D — La prueba ha encontrado una diferencia en el número </a:t>
            </a:r>
            <a:r>
              <a:rPr lang="es-419" sz="1200" b="0" i="0" kern="1200" dirty="0" err="1">
                <a:solidFill>
                  <a:schemeClr val="tx1"/>
                </a:solidFill>
                <a:effectLst/>
                <a:latin typeface="+mn-lt"/>
                <a:ea typeface="+mn-ea"/>
                <a:cs typeface="+mn-cs"/>
              </a:rPr>
              <a:t>minor</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major</a:t>
            </a:r>
            <a:r>
              <a:rPr lang="es-419" sz="1200" b="0" i="0" kern="1200" dirty="0">
                <a:solidFill>
                  <a:schemeClr val="tx1"/>
                </a:solidFill>
                <a:effectLst/>
                <a:latin typeface="+mn-lt"/>
                <a:ea typeface="+mn-ea"/>
                <a:cs typeface="+mn-cs"/>
              </a:rPr>
              <a:t> de un archivo de dispositivo</a:t>
            </a:r>
          </a:p>
          <a:p>
            <a:r>
              <a:rPr lang="es-419" sz="1200" b="0" i="0" kern="1200" dirty="0">
                <a:solidFill>
                  <a:schemeClr val="tx1"/>
                </a:solidFill>
                <a:effectLst/>
                <a:latin typeface="+mn-lt"/>
                <a:ea typeface="+mn-ea"/>
                <a:cs typeface="+mn-cs"/>
              </a:rPr>
              <a:t>L — La prueba ha encontrado un enlace simbólico que ha sido modificado a otra ruta de archivos</a:t>
            </a:r>
          </a:p>
          <a:p>
            <a:r>
              <a:rPr lang="es-419" sz="1200" b="0" i="0" kern="1200" dirty="0">
                <a:solidFill>
                  <a:schemeClr val="tx1"/>
                </a:solidFill>
                <a:effectLst/>
                <a:latin typeface="+mn-lt"/>
                <a:ea typeface="+mn-ea"/>
                <a:cs typeface="+mn-cs"/>
              </a:rPr>
              <a:t>U — La prueba ha encontrado un archivo que tiene su atributo de propiedad del usuario modificado</a:t>
            </a:r>
          </a:p>
          <a:p>
            <a:r>
              <a:rPr lang="es-419" sz="1200" b="0" i="0" kern="1200" dirty="0">
                <a:solidFill>
                  <a:schemeClr val="tx1"/>
                </a:solidFill>
                <a:effectLst/>
                <a:latin typeface="+mn-lt"/>
                <a:ea typeface="+mn-ea"/>
                <a:cs typeface="+mn-cs"/>
              </a:rPr>
              <a:t>G — La prueba ha encontrado un archivo que tiene su atributo de propiedad del grupo modificado</a:t>
            </a:r>
          </a:p>
          <a:p>
            <a:r>
              <a:rPr lang="es-419" sz="1200" b="0" i="0" kern="1200" dirty="0">
                <a:solidFill>
                  <a:schemeClr val="tx1"/>
                </a:solidFill>
                <a:effectLst/>
                <a:latin typeface="+mn-lt"/>
                <a:ea typeface="+mn-ea"/>
                <a:cs typeface="+mn-cs"/>
              </a:rPr>
              <a:t>T — La prueba ha encontrado errores de verificación </a:t>
            </a:r>
            <a:r>
              <a:rPr lang="es-419" sz="1200" b="0" i="0" kern="1200" dirty="0" err="1">
                <a:solidFill>
                  <a:schemeClr val="tx1"/>
                </a:solidFill>
                <a:effectLst/>
                <a:latin typeface="+mn-lt"/>
                <a:ea typeface="+mn-ea"/>
                <a:cs typeface="+mn-cs"/>
              </a:rPr>
              <a:t>mtime</a:t>
            </a:r>
            <a:r>
              <a:rPr lang="es-419" sz="1200" b="0" i="0" kern="1200" dirty="0">
                <a:solidFill>
                  <a:schemeClr val="tx1"/>
                </a:solidFill>
                <a:effectLst/>
                <a:latin typeface="+mn-lt"/>
                <a:ea typeface="+mn-ea"/>
                <a:cs typeface="+mn-cs"/>
              </a:rPr>
              <a:t> en el archivo</a:t>
            </a:r>
          </a:p>
          <a:p>
            <a:r>
              <a:rPr lang="es-419" sz="1200" b="0" i="0" kern="1200" dirty="0">
                <a:solidFill>
                  <a:schemeClr val="tx1"/>
                </a:solidFill>
                <a:effectLst/>
                <a:latin typeface="+mn-lt"/>
                <a:ea typeface="+mn-ea"/>
                <a:cs typeface="+mn-cs"/>
              </a:rPr>
              <a:t>rpm -</a:t>
            </a:r>
            <a:r>
              <a:rPr lang="es-419" sz="1200" b="0" i="0" kern="1200" dirty="0" err="1">
                <a:solidFill>
                  <a:schemeClr val="tx1"/>
                </a:solidFill>
                <a:effectLst/>
                <a:latin typeface="+mn-lt"/>
                <a:ea typeface="+mn-ea"/>
                <a:cs typeface="+mn-cs"/>
              </a:rPr>
              <a:t>VaLa</a:t>
            </a:r>
            <a:r>
              <a:rPr lang="es-419" sz="1200" b="0" i="0" kern="1200" dirty="0">
                <a:solidFill>
                  <a:schemeClr val="tx1"/>
                </a:solidFill>
                <a:effectLst/>
                <a:latin typeface="+mn-lt"/>
                <a:ea typeface="+mn-ea"/>
                <a:cs typeface="+mn-cs"/>
              </a:rPr>
              <a:t> opción -Va verifica </a:t>
            </a:r>
            <a:r>
              <a:rPr lang="es-419" sz="1200" b="0" i="1" kern="1200" dirty="0">
                <a:solidFill>
                  <a:schemeClr val="tx1"/>
                </a:solidFill>
                <a:effectLst/>
                <a:latin typeface="+mn-lt"/>
                <a:ea typeface="+mn-ea"/>
                <a:cs typeface="+mn-cs"/>
              </a:rPr>
              <a:t>todos</a:t>
            </a:r>
            <a:r>
              <a:rPr lang="es-419" sz="1200" b="0" i="0" kern="1200" dirty="0">
                <a:solidFill>
                  <a:schemeClr val="tx1"/>
                </a:solidFill>
                <a:effectLst/>
                <a:latin typeface="+mn-lt"/>
                <a:ea typeface="+mn-ea"/>
                <a:cs typeface="+mn-cs"/>
              </a:rPr>
              <a:t> los paquetes instalados y encuentra cualquier falla en sus pruebas de verificación (similar a la opción -V, pero con más detalles en la salida puesto que verifica cada paquete instalado).</a:t>
            </a:r>
          </a:p>
          <a:p>
            <a:r>
              <a:rPr lang="es-419" sz="1200" b="0" i="0" kern="1200" dirty="0">
                <a:solidFill>
                  <a:schemeClr val="tx1"/>
                </a:solidFill>
                <a:effectLst/>
                <a:latin typeface="+mn-lt"/>
                <a:ea typeface="+mn-ea"/>
                <a:cs typeface="+mn-cs"/>
              </a:rPr>
              <a:t>rpm -</a:t>
            </a:r>
            <a:r>
              <a:rPr lang="es-419" sz="1200" b="0" i="0" kern="1200" dirty="0" err="1">
                <a:solidFill>
                  <a:schemeClr val="tx1"/>
                </a:solidFill>
                <a:effectLst/>
                <a:latin typeface="+mn-lt"/>
                <a:ea typeface="+mn-ea"/>
                <a:cs typeface="+mn-cs"/>
              </a:rPr>
              <a:t>Vf</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bin</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lsLa</a:t>
            </a:r>
            <a:r>
              <a:rPr lang="es-419" sz="1200" b="0" i="0" kern="1200" dirty="0">
                <a:solidFill>
                  <a:schemeClr val="tx1"/>
                </a:solidFill>
                <a:effectLst/>
                <a:latin typeface="+mn-lt"/>
                <a:ea typeface="+mn-ea"/>
                <a:cs typeface="+mn-cs"/>
              </a:rPr>
              <a:t> opción -</a:t>
            </a:r>
            <a:r>
              <a:rPr lang="es-419" sz="1200" b="0" i="0" kern="1200" dirty="0" err="1">
                <a:solidFill>
                  <a:schemeClr val="tx1"/>
                </a:solidFill>
                <a:effectLst/>
                <a:latin typeface="+mn-lt"/>
                <a:ea typeface="+mn-ea"/>
                <a:cs typeface="+mn-cs"/>
              </a:rPr>
              <a:t>Vf</a:t>
            </a:r>
            <a:r>
              <a:rPr lang="es-419" sz="1200" b="0" i="0" kern="1200" dirty="0">
                <a:solidFill>
                  <a:schemeClr val="tx1"/>
                </a:solidFill>
                <a:effectLst/>
                <a:latin typeface="+mn-lt"/>
                <a:ea typeface="+mn-ea"/>
                <a:cs typeface="+mn-cs"/>
              </a:rPr>
              <a:t> verifica archivos individuales en un paquete instalado. Esto puede ser muy útil si desea realizar verificaciones rápidas de un archivo sospechoso.</a:t>
            </a:r>
          </a:p>
          <a:p>
            <a:r>
              <a:rPr lang="es-419" sz="1200" b="0" i="0" kern="1200" dirty="0">
                <a:solidFill>
                  <a:schemeClr val="tx1"/>
                </a:solidFill>
                <a:effectLst/>
                <a:latin typeface="+mn-lt"/>
                <a:ea typeface="+mn-ea"/>
                <a:cs typeface="+mn-cs"/>
              </a:rPr>
              <a:t>rpm -K </a:t>
            </a:r>
            <a:r>
              <a:rPr lang="es-419" sz="1200" b="0" i="1" kern="1200" dirty="0">
                <a:solidFill>
                  <a:schemeClr val="tx1"/>
                </a:solidFill>
                <a:effectLst/>
                <a:latin typeface="+mn-lt"/>
                <a:ea typeface="+mn-ea"/>
                <a:cs typeface="+mn-cs"/>
              </a:rPr>
              <a:t>application-1.0.i386.rpm</a:t>
            </a:r>
            <a:r>
              <a:rPr lang="es-419" sz="1200" b="0" i="0" kern="1200" dirty="0">
                <a:solidFill>
                  <a:schemeClr val="tx1"/>
                </a:solidFill>
                <a:effectLst/>
                <a:latin typeface="+mn-lt"/>
                <a:ea typeface="+mn-ea"/>
                <a:cs typeface="+mn-cs"/>
              </a:rPr>
              <a:t>La opción -K es útil para verificar las sumas de verificación md5 y la firma GPG de un archivo de paquetes RPM. Esto es útil para verificar si un paquete que desea instalar está firmado por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o cualquier otra organización para la cual usted posee la llave pública GPG importada en un llavero GPG. Un paquete que no haya sido firmado adecuadamente producirá un mensaje de error similar a lo siguiente:</a:t>
            </a:r>
          </a:p>
          <a:p>
            <a:r>
              <a:rPr lang="es-419" sz="1200" b="0" i="0" kern="1200" dirty="0">
                <a:solidFill>
                  <a:schemeClr val="tx1"/>
                </a:solidFill>
                <a:effectLst/>
                <a:latin typeface="+mn-lt"/>
                <a:ea typeface="+mn-ea"/>
                <a:cs typeface="+mn-cs"/>
              </a:rPr>
              <a:t>application-1.0.i386.rpm (SHA1) DSA sha1 md5 (GPG) NOT OK (MISSING KEYS: GPG#897da07a)Tenga cuidado cuando instale paquetes que no </a:t>
            </a:r>
            <a:r>
              <a:rPr lang="es-419" sz="1200" b="0" i="0" kern="1200" dirty="0" err="1">
                <a:solidFill>
                  <a:schemeClr val="tx1"/>
                </a:solidFill>
                <a:effectLst/>
                <a:latin typeface="+mn-lt"/>
                <a:ea typeface="+mn-ea"/>
                <a:cs typeface="+mn-cs"/>
              </a:rPr>
              <a:t>esten</a:t>
            </a:r>
            <a:r>
              <a:rPr lang="es-419" sz="1200" b="0" i="0" kern="1200" dirty="0">
                <a:solidFill>
                  <a:schemeClr val="tx1"/>
                </a:solidFill>
                <a:effectLst/>
                <a:latin typeface="+mn-lt"/>
                <a:ea typeface="+mn-ea"/>
                <a:cs typeface="+mn-cs"/>
              </a:rPr>
              <a:t> firmados pues estos no son aprobados por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Inc. y podrían contener código malicioso.</a:t>
            </a:r>
          </a:p>
          <a:p>
            <a:r>
              <a:rPr lang="es-419" sz="1200" b="0" i="0" kern="1200" dirty="0">
                <a:solidFill>
                  <a:schemeClr val="tx1"/>
                </a:solidFill>
                <a:effectLst/>
                <a:latin typeface="+mn-lt"/>
                <a:ea typeface="+mn-ea"/>
                <a:cs typeface="+mn-cs"/>
              </a:rPr>
              <a:t>RPM puede ser una herramienta muy poderosa, como se evidencia por sus numerosas herramientas de verificación para paquetes instalados y archivos RPM. Se recomienda que cree una copia de respaldo de los contenidos de su directorio de base de datos RPM (/</a:t>
            </a:r>
            <a:r>
              <a:rPr lang="es-419" sz="1200" b="0" i="0" kern="1200" dirty="0" err="1">
                <a:solidFill>
                  <a:schemeClr val="tx1"/>
                </a:solidFill>
                <a:effectLst/>
                <a:latin typeface="+mn-lt"/>
                <a:ea typeface="+mn-ea"/>
                <a:cs typeface="+mn-cs"/>
              </a:rPr>
              <a:t>var</a:t>
            </a:r>
            <a:r>
              <a:rPr lang="es-419" sz="1200" b="0" i="0" kern="1200" dirty="0">
                <a:solidFill>
                  <a:schemeClr val="tx1"/>
                </a:solidFill>
                <a:effectLst/>
                <a:latin typeface="+mn-lt"/>
                <a:ea typeface="+mn-ea"/>
                <a:cs typeface="+mn-cs"/>
              </a:rPr>
              <a:t>/</a:t>
            </a:r>
            <a:r>
              <a:rPr lang="es-419" sz="1200" b="0" i="0" kern="1200" dirty="0" err="1">
                <a:solidFill>
                  <a:schemeClr val="tx1"/>
                </a:solidFill>
                <a:effectLst/>
                <a:latin typeface="+mn-lt"/>
                <a:ea typeface="+mn-ea"/>
                <a:cs typeface="+mn-cs"/>
              </a:rPr>
              <a:t>lib</a:t>
            </a:r>
            <a:r>
              <a:rPr lang="es-419" sz="1200" b="0" i="0" kern="1200" dirty="0">
                <a:solidFill>
                  <a:schemeClr val="tx1"/>
                </a:solidFill>
                <a:effectLst/>
                <a:latin typeface="+mn-lt"/>
                <a:ea typeface="+mn-ea"/>
                <a:cs typeface="+mn-cs"/>
              </a:rPr>
              <a:t>/rpm/) a un medio de sólo lectura, tal como un CD-ROM, después de instalar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De esta forma puede comparar de forma segura los archivos y paquetes con la base de datos de sólo lectura, en vez de con una base de datos en el sistema, pues usuarios maliciosos pueden dañar esta base de datos.</a:t>
            </a:r>
          </a:p>
          <a:p>
            <a:r>
              <a:rPr lang="es-419" sz="1200" b="1" i="0" kern="1200" dirty="0">
                <a:solidFill>
                  <a:schemeClr val="tx1"/>
                </a:solidFill>
                <a:effectLst/>
                <a:latin typeface="+mn-lt"/>
                <a:ea typeface="+mn-ea"/>
                <a:cs typeface="+mn-cs"/>
              </a:rPr>
              <a:t>9.2.3. Otros </a:t>
            </a:r>
            <a:r>
              <a:rPr lang="es-419" sz="1200" b="1" i="0" kern="1200" dirty="0" err="1">
                <a:solidFill>
                  <a:schemeClr val="tx1"/>
                </a:solidFill>
                <a:effectLst/>
                <a:latin typeface="+mn-lt"/>
                <a:ea typeface="+mn-ea"/>
                <a:cs typeface="+mn-cs"/>
              </a:rPr>
              <a:t>IDSes</a:t>
            </a:r>
            <a:r>
              <a:rPr lang="es-419" sz="1200" b="1" i="0" kern="1200" dirty="0">
                <a:solidFill>
                  <a:schemeClr val="tx1"/>
                </a:solidFill>
                <a:effectLst/>
                <a:latin typeface="+mn-lt"/>
                <a:ea typeface="+mn-ea"/>
                <a:cs typeface="+mn-cs"/>
              </a:rPr>
              <a:t> basados en host</a:t>
            </a:r>
          </a:p>
          <a:p>
            <a:r>
              <a:rPr lang="es-419" sz="1200" b="0" i="0" kern="1200" dirty="0">
                <a:solidFill>
                  <a:schemeClr val="tx1"/>
                </a:solidFill>
                <a:effectLst/>
                <a:latin typeface="+mn-lt"/>
                <a:ea typeface="+mn-ea"/>
                <a:cs typeface="+mn-cs"/>
              </a:rPr>
              <a:t>La lista siguiente discute algunos de los otros sistemas de detección de intrusos populares basados en host que se encuentran disponibles. Refiérase a los sitios web de las utilidades respectivas para más información sobre cómo instalarlos y configurarlos.</a:t>
            </a:r>
          </a:p>
          <a:p>
            <a:r>
              <a:rPr lang="es-419" sz="1200" b="1" i="0" kern="1200" dirty="0">
                <a:solidFill>
                  <a:schemeClr val="tx1"/>
                </a:solidFill>
                <a:effectLst/>
                <a:latin typeface="+mn-lt"/>
                <a:ea typeface="+mn-ea"/>
                <a:cs typeface="+mn-cs"/>
              </a:rPr>
              <a:t>Nota</a:t>
            </a:r>
            <a:r>
              <a:rPr lang="es-419" sz="1200" b="0" i="0" kern="1200" dirty="0">
                <a:solidFill>
                  <a:schemeClr val="tx1"/>
                </a:solidFill>
                <a:effectLst/>
                <a:latin typeface="+mn-lt"/>
                <a:ea typeface="+mn-ea"/>
                <a:cs typeface="+mn-cs"/>
              </a:rPr>
              <a:t> Estas aplicaciones no están </a:t>
            </a:r>
            <a:r>
              <a:rPr lang="es-419" sz="1200" b="0" i="0" kern="1200" dirty="0" err="1">
                <a:solidFill>
                  <a:schemeClr val="tx1"/>
                </a:solidFill>
                <a:effectLst/>
                <a:latin typeface="+mn-lt"/>
                <a:ea typeface="+mn-ea"/>
                <a:cs typeface="+mn-cs"/>
              </a:rPr>
              <a:t>incluídas</a:t>
            </a:r>
            <a:r>
              <a:rPr lang="es-419" sz="1200" b="0" i="0" kern="1200" dirty="0">
                <a:solidFill>
                  <a:schemeClr val="tx1"/>
                </a:solidFill>
                <a:effectLst/>
                <a:latin typeface="+mn-lt"/>
                <a:ea typeface="+mn-ea"/>
                <a:cs typeface="+mn-cs"/>
              </a:rPr>
              <a:t> con Red </a:t>
            </a:r>
            <a:r>
              <a:rPr lang="es-419" sz="1200" b="0" i="0" kern="1200" dirty="0" err="1">
                <a:solidFill>
                  <a:schemeClr val="tx1"/>
                </a:solidFill>
                <a:effectLst/>
                <a:latin typeface="+mn-lt"/>
                <a:ea typeface="+mn-ea"/>
                <a:cs typeface="+mn-cs"/>
              </a:rPr>
              <a:t>Hat</a:t>
            </a:r>
            <a:r>
              <a:rPr lang="es-419" sz="1200" b="0" i="0" kern="1200" dirty="0">
                <a:solidFill>
                  <a:schemeClr val="tx1"/>
                </a:solidFill>
                <a:effectLst/>
                <a:latin typeface="+mn-lt"/>
                <a:ea typeface="+mn-ea"/>
                <a:cs typeface="+mn-cs"/>
              </a:rPr>
              <a:t> Enterprise Linux y no son soportadas. Han sido incluidas en este documento como una referencia para los usuarios que podrían estar interesados en evaluar tales aplicaciones.</a:t>
            </a:r>
          </a:p>
          <a:p>
            <a:r>
              <a:rPr lang="es-419" sz="1200" b="0" i="0" kern="1200" dirty="0">
                <a:solidFill>
                  <a:schemeClr val="tx1"/>
                </a:solidFill>
                <a:effectLst/>
                <a:latin typeface="+mn-lt"/>
                <a:ea typeface="+mn-ea"/>
                <a:cs typeface="+mn-cs"/>
              </a:rPr>
              <a:t>SWATCH </a:t>
            </a:r>
            <a:r>
              <a:rPr lang="es-419" sz="1200" b="0" i="0" kern="1200" dirty="0">
                <a:solidFill>
                  <a:schemeClr val="tx1"/>
                </a:solidFill>
                <a:effectLst/>
                <a:latin typeface="+mn-lt"/>
                <a:ea typeface="+mn-ea"/>
                <a:cs typeface="+mn-cs"/>
                <a:hlinkClick r:id="rId5"/>
              </a:rPr>
              <a:t>http://sourceforge.net/projects/swatch/</a:t>
            </a:r>
            <a:r>
              <a:rPr lang="es-419" sz="1200" b="0" i="0" kern="1200" dirty="0">
                <a:solidFill>
                  <a:schemeClr val="tx1"/>
                </a:solidFill>
                <a:effectLst/>
                <a:latin typeface="+mn-lt"/>
                <a:ea typeface="+mn-ea"/>
                <a:cs typeface="+mn-cs"/>
              </a:rPr>
              <a:t> — El Simple </a:t>
            </a:r>
            <a:r>
              <a:rPr lang="es-419" sz="1200" b="0" i="0" kern="1200" dirty="0" err="1">
                <a:solidFill>
                  <a:schemeClr val="tx1"/>
                </a:solidFill>
                <a:effectLst/>
                <a:latin typeface="+mn-lt"/>
                <a:ea typeface="+mn-ea"/>
                <a:cs typeface="+mn-cs"/>
              </a:rPr>
              <a:t>WATCHer</a:t>
            </a:r>
            <a:r>
              <a:rPr lang="es-419" sz="1200" b="0" i="0" kern="1200" dirty="0">
                <a:solidFill>
                  <a:schemeClr val="tx1"/>
                </a:solidFill>
                <a:effectLst/>
                <a:latin typeface="+mn-lt"/>
                <a:ea typeface="+mn-ea"/>
                <a:cs typeface="+mn-cs"/>
              </a:rPr>
              <a:t> (o SWATCH) utiliza archivos de registro generados por </a:t>
            </a:r>
            <a:r>
              <a:rPr lang="es-419" sz="1200" b="0" i="0" kern="1200" dirty="0" err="1">
                <a:solidFill>
                  <a:schemeClr val="tx1"/>
                </a:solidFill>
                <a:effectLst/>
                <a:latin typeface="+mn-lt"/>
                <a:ea typeface="+mn-ea"/>
                <a:cs typeface="+mn-cs"/>
              </a:rPr>
              <a:t>syslog</a:t>
            </a:r>
            <a:r>
              <a:rPr lang="es-419" sz="1200" b="0" i="0" kern="1200" dirty="0">
                <a:solidFill>
                  <a:schemeClr val="tx1"/>
                </a:solidFill>
                <a:effectLst/>
                <a:latin typeface="+mn-lt"/>
                <a:ea typeface="+mn-ea"/>
                <a:cs typeface="+mn-cs"/>
              </a:rPr>
              <a:t> para alertar a los administradores de las anomalías, basándose en los archivos de configuración del usuario. SWATCH </a:t>
            </a:r>
            <a:r>
              <a:rPr lang="es-419" sz="1200" b="0" i="0" kern="1200" dirty="0" err="1">
                <a:solidFill>
                  <a:schemeClr val="tx1"/>
                </a:solidFill>
                <a:effectLst/>
                <a:latin typeface="+mn-lt"/>
                <a:ea typeface="+mn-ea"/>
                <a:cs typeface="+mn-cs"/>
              </a:rPr>
              <a:t>fué</a:t>
            </a:r>
            <a:r>
              <a:rPr lang="es-419" sz="1200" b="0" i="0" kern="1200" dirty="0">
                <a:solidFill>
                  <a:schemeClr val="tx1"/>
                </a:solidFill>
                <a:effectLst/>
                <a:latin typeface="+mn-lt"/>
                <a:ea typeface="+mn-ea"/>
                <a:cs typeface="+mn-cs"/>
              </a:rPr>
              <a:t> diseñado para registrar cualquier evento que el usuario desee añadir en el archivo de configuración; sin embargo, ha sido adoptado ampliamente como un IDS basado en host.</a:t>
            </a:r>
          </a:p>
          <a:p>
            <a:r>
              <a:rPr lang="es-419" sz="1200" b="0" i="0" kern="1200" dirty="0">
                <a:solidFill>
                  <a:schemeClr val="tx1"/>
                </a:solidFill>
                <a:effectLst/>
                <a:latin typeface="+mn-lt"/>
                <a:ea typeface="+mn-ea"/>
                <a:cs typeface="+mn-cs"/>
              </a:rPr>
              <a:t>LIDS </a:t>
            </a:r>
            <a:r>
              <a:rPr lang="es-419" sz="1200" b="0" i="0" kern="1200" dirty="0">
                <a:solidFill>
                  <a:schemeClr val="tx1"/>
                </a:solidFill>
                <a:effectLst/>
                <a:latin typeface="+mn-lt"/>
                <a:ea typeface="+mn-ea"/>
                <a:cs typeface="+mn-cs"/>
                <a:hlinkClick r:id="rId6"/>
              </a:rPr>
              <a:t>http://www.lids.org</a:t>
            </a:r>
            <a:r>
              <a:rPr lang="es-419" sz="1200" b="0" i="0" kern="1200" dirty="0">
                <a:solidFill>
                  <a:schemeClr val="tx1"/>
                </a:solidFill>
                <a:effectLst/>
                <a:latin typeface="+mn-lt"/>
                <a:ea typeface="+mn-ea"/>
                <a:cs typeface="+mn-cs"/>
              </a:rPr>
              <a:t> — El Sistema de Detección de Intrusos Linux (Linux </a:t>
            </a:r>
            <a:r>
              <a:rPr lang="es-419" sz="1200" b="0" i="0" kern="1200" dirty="0" err="1">
                <a:solidFill>
                  <a:schemeClr val="tx1"/>
                </a:solidFill>
                <a:effectLst/>
                <a:latin typeface="+mn-lt"/>
                <a:ea typeface="+mn-ea"/>
                <a:cs typeface="+mn-cs"/>
              </a:rPr>
              <a:t>Intrusion</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Detection</a:t>
            </a:r>
            <a:r>
              <a:rPr lang="es-419" sz="1200" b="0" i="0" kern="1200" dirty="0">
                <a:solidFill>
                  <a:schemeClr val="tx1"/>
                </a:solidFill>
                <a:effectLst/>
                <a:latin typeface="+mn-lt"/>
                <a:ea typeface="+mn-ea"/>
                <a:cs typeface="+mn-cs"/>
              </a:rPr>
              <a:t> </a:t>
            </a:r>
            <a:r>
              <a:rPr lang="es-419" sz="1200" b="0" i="0" kern="1200" dirty="0" err="1">
                <a:solidFill>
                  <a:schemeClr val="tx1"/>
                </a:solidFill>
                <a:effectLst/>
                <a:latin typeface="+mn-lt"/>
                <a:ea typeface="+mn-ea"/>
                <a:cs typeface="+mn-cs"/>
              </a:rPr>
              <a:t>System</a:t>
            </a:r>
            <a:r>
              <a:rPr lang="es-419" sz="1200" b="0" i="0" kern="1200" dirty="0">
                <a:solidFill>
                  <a:schemeClr val="tx1"/>
                </a:solidFill>
                <a:effectLst/>
                <a:latin typeface="+mn-lt"/>
                <a:ea typeface="+mn-ea"/>
                <a:cs typeface="+mn-cs"/>
              </a:rPr>
              <a:t>, LIDS) es un parche del </a:t>
            </a:r>
            <a:r>
              <a:rPr lang="es-419" sz="1200" b="0" i="0" kern="1200" dirty="0" err="1">
                <a:solidFill>
                  <a:schemeClr val="tx1"/>
                </a:solidFill>
                <a:effectLst/>
                <a:latin typeface="+mn-lt"/>
                <a:ea typeface="+mn-ea"/>
                <a:cs typeface="+mn-cs"/>
              </a:rPr>
              <a:t>kernel</a:t>
            </a:r>
            <a:r>
              <a:rPr lang="es-419" sz="1200" b="0" i="0" kern="1200" dirty="0">
                <a:solidFill>
                  <a:schemeClr val="tx1"/>
                </a:solidFill>
                <a:effectLst/>
                <a:latin typeface="+mn-lt"/>
                <a:ea typeface="+mn-ea"/>
                <a:cs typeface="+mn-cs"/>
              </a:rPr>
              <a:t> y una herramienta de administración que también puede controlar la modificación de archivos a través de las listas de control de acceso (</a:t>
            </a:r>
            <a:r>
              <a:rPr lang="es-419" sz="1200" b="0" i="0" kern="1200" dirty="0" err="1">
                <a:solidFill>
                  <a:schemeClr val="tx1"/>
                </a:solidFill>
                <a:effectLst/>
                <a:latin typeface="+mn-lt"/>
                <a:ea typeface="+mn-ea"/>
                <a:cs typeface="+mn-cs"/>
              </a:rPr>
              <a:t>ACLs</a:t>
            </a:r>
            <a:r>
              <a:rPr lang="es-419" sz="1200" b="0" i="0" kern="1200" dirty="0">
                <a:solidFill>
                  <a:schemeClr val="tx1"/>
                </a:solidFill>
                <a:effectLst/>
                <a:latin typeface="+mn-lt"/>
                <a:ea typeface="+mn-ea"/>
                <a:cs typeface="+mn-cs"/>
              </a:rPr>
              <a:t>) y proteger procesos y archivos, hasta del </a:t>
            </a:r>
            <a:r>
              <a:rPr lang="es-419" sz="1200" b="0" i="0" kern="1200" dirty="0" err="1">
                <a:solidFill>
                  <a:schemeClr val="tx1"/>
                </a:solidFill>
                <a:effectLst/>
                <a:latin typeface="+mn-lt"/>
                <a:ea typeface="+mn-ea"/>
                <a:cs typeface="+mn-cs"/>
              </a:rPr>
              <a:t>superusuario</a:t>
            </a:r>
            <a:r>
              <a:rPr lang="es-419" sz="1200" b="0" i="0" kern="1200" dirty="0">
                <a:solidFill>
                  <a:schemeClr val="tx1"/>
                </a:solidFill>
                <a:effectLst/>
                <a:latin typeface="+mn-lt"/>
                <a:ea typeface="+mn-ea"/>
                <a:cs typeface="+mn-cs"/>
              </a:rPr>
              <a:t> o </a:t>
            </a:r>
            <a:r>
              <a:rPr lang="es-419" sz="1200" b="0" i="0" kern="1200" dirty="0" err="1">
                <a:solidFill>
                  <a:schemeClr val="tx1"/>
                </a:solidFill>
                <a:effectLst/>
                <a:latin typeface="+mn-lt"/>
                <a:ea typeface="+mn-ea"/>
                <a:cs typeface="+mn-cs"/>
              </a:rPr>
              <a:t>root</a:t>
            </a:r>
            <a:r>
              <a:rPr lang="es-419" sz="1200" b="0" i="0" kern="1200" dirty="0">
                <a:solidFill>
                  <a:schemeClr val="tx1"/>
                </a:solidFill>
                <a:effectLst/>
                <a:latin typeface="+mn-lt"/>
                <a:ea typeface="+mn-ea"/>
                <a:cs typeface="+mn-cs"/>
              </a:rPr>
              <a:t>.</a:t>
            </a:r>
          </a:p>
          <a:p>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9</a:t>
            </a:fld>
            <a:endParaRPr lang="es-419"/>
          </a:p>
        </p:txBody>
      </p:sp>
    </p:spTree>
    <p:extLst>
      <p:ext uri="{BB962C8B-B14F-4D97-AF65-F5344CB8AC3E}">
        <p14:creationId xmlns:p14="http://schemas.microsoft.com/office/powerpoint/2010/main" val="3680015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n-US" sz="1200" b="1" i="0" kern="1200" dirty="0">
                <a:solidFill>
                  <a:schemeClr val="tx1"/>
                </a:solidFill>
                <a:effectLst/>
                <a:latin typeface="+mn-lt"/>
                <a:ea typeface="+mn-ea"/>
                <a:cs typeface="+mn-cs"/>
              </a:rPr>
              <a:t>Cybersecurity Fundamentals: Understand the Role of Cybersecurity, Its ...</a:t>
            </a:r>
          </a:p>
          <a:p>
            <a:r>
              <a:rPr lang="en-US" sz="1200" b="0" i="0" kern="1200" dirty="0" err="1">
                <a:solidFill>
                  <a:schemeClr val="tx1"/>
                </a:solidFill>
                <a:effectLst/>
                <a:latin typeface="+mn-lt"/>
                <a:ea typeface="+mn-ea"/>
                <a:cs typeface="+mn-cs"/>
              </a:rPr>
              <a:t>Escrito</a:t>
            </a:r>
            <a:r>
              <a:rPr lang="en-US" sz="1200" b="0" i="0" kern="1200" dirty="0">
                <a:solidFill>
                  <a:schemeClr val="tx1"/>
                </a:solidFill>
                <a:effectLst/>
                <a:latin typeface="+mn-lt"/>
                <a:ea typeface="+mn-ea"/>
                <a:cs typeface="+mn-cs"/>
              </a:rPr>
              <a:t> por Rajesh Kumar Goutam</a:t>
            </a:r>
            <a:endParaRPr lang="es-419" dirty="0"/>
          </a:p>
        </p:txBody>
      </p:sp>
      <p:sp>
        <p:nvSpPr>
          <p:cNvPr id="4" name="Marcador de número de diapositiva 3"/>
          <p:cNvSpPr>
            <a:spLocks noGrp="1"/>
          </p:cNvSpPr>
          <p:nvPr>
            <p:ph type="sldNum" sz="quarter" idx="5"/>
          </p:nvPr>
        </p:nvSpPr>
        <p:spPr/>
        <p:txBody>
          <a:bodyPr/>
          <a:lstStyle/>
          <a:p>
            <a:fld id="{D0CD5561-9D03-42DF-9E0A-3EA632157023}" type="slidenum">
              <a:rPr lang="es-419" smtClean="0"/>
              <a:t>10</a:t>
            </a:fld>
            <a:endParaRPr lang="es-419"/>
          </a:p>
        </p:txBody>
      </p:sp>
    </p:spTree>
    <p:extLst>
      <p:ext uri="{BB962C8B-B14F-4D97-AF65-F5344CB8AC3E}">
        <p14:creationId xmlns:p14="http://schemas.microsoft.com/office/powerpoint/2010/main" val="128638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FC4A1-A237-4A08-8E84-B0C2DB25055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72FFB46-C94A-4FA3-949D-8E0287A98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DB3DB345-BBA9-4B64-BC64-51E3DEE0AE0F}"/>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4ECD744F-E3E1-406D-BFBE-6C0127C9F1A4}"/>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CABE726-17C4-4D2D-BBD0-8DB9146AD1B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4206062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F5B9E-CF25-4DE6-8F23-A6F42A159F2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C30CC7D0-8C84-4B91-8E61-062991B2987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3D60B52-3252-4CF6-BAA7-73DC55F8B529}"/>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CD7B180B-9918-4933-9CBC-60E003E6D5E9}"/>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154225B-F2B8-424C-BD78-8BAFDDC6DDD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2679492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9E62CC-B111-4C60-AA7E-F574FCE8A6A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F8102339-2152-41B4-B898-4CE87EFCDFD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EA26AF3-5324-4C16-B4AB-B116748A46BB}"/>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2E350211-5376-40CF-8468-44953971ED2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94ADBB18-D002-4A5E-8306-05644191E539}"/>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2627478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BFC4A1-A237-4A08-8E84-B0C2DB25055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72FFB46-C94A-4FA3-949D-8E0287A98A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DB3DB345-BBA9-4B64-BC64-51E3DEE0AE0F}"/>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4ECD744F-E3E1-406D-BFBE-6C0127C9F1A4}"/>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CABE726-17C4-4D2D-BBD0-8DB9146AD1B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97817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6D0C6-357F-486E-AB31-6023B215841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14A0529-FEA0-428E-8E8A-B553DD87847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0F0B15CD-BAAD-403A-9440-BFE81A3E7A26}"/>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2F09FDD1-C501-465A-BAEF-3D9155C0E8FC}"/>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D6BECE8B-2D4F-470E-B329-06FADA6D9339}"/>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1214277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25427-AB3E-4C91-94DC-9D8F0B78C0C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E4D0392E-06EC-4805-B4A9-DCB72D658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DFF88F4-B1D6-4D19-AC14-C46D97A0A4DF}"/>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EE554636-4D57-43A7-968A-7C8A17C3F6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2E7DE5C-A17E-459E-B6E9-6331C3EE41B3}"/>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3052133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25427-AB3E-4C91-94DC-9D8F0B78C0C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E4D0392E-06EC-4805-B4A9-DCB72D658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DFF88F4-B1D6-4D19-AC14-C46D97A0A4DF}"/>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EE554636-4D57-43A7-968A-7C8A17C3F6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2E7DE5C-A17E-459E-B6E9-6331C3EE41B3}"/>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4189983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31897-48CC-4C84-B02F-A25CC4CA6D55}"/>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1B194AB4-33D2-40F8-BC24-916B5615611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DF3E5F0B-92BC-494E-929A-374F22BECA0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723A3992-24EC-419B-8F5F-D951E09439ED}"/>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C908BAA1-2110-46B2-82D6-F8E72DE9BD3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02AB7C23-19C1-4FED-8196-B0B39B3F51D4}"/>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931008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42589-F079-4E44-B815-53F80BAF688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0AA56B0A-F78B-4D52-B5C4-BD3F4381D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61C02B4-FA89-4FB5-9113-D4F79B513B8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D8D55D8E-4B3E-4E33-B526-3C54BBA81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941BC7C-A870-4036-8608-9CA717FB1D9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286BA8E0-A4F7-44CB-93F8-8117E84F6C25}"/>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8" name="Marcador de pie de página 7">
            <a:extLst>
              <a:ext uri="{FF2B5EF4-FFF2-40B4-BE49-F238E27FC236}">
                <a16:creationId xmlns:a16="http://schemas.microsoft.com/office/drawing/2014/main" id="{87AC964E-AACB-4205-A68D-13E4BED78DDE}"/>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D6E48B0D-CF7D-4D1C-8F7B-03515F258D0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1283545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FFE61-4835-4575-9C7F-9E2E6EDF5BA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180CD124-B71D-43A0-90B2-F2385AC209F1}"/>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4" name="Marcador de pie de página 3">
            <a:extLst>
              <a:ext uri="{FF2B5EF4-FFF2-40B4-BE49-F238E27FC236}">
                <a16:creationId xmlns:a16="http://schemas.microsoft.com/office/drawing/2014/main" id="{E0CC56D9-DDE8-498B-880B-8FDA3F585D7A}"/>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F6A28429-FA10-4204-B145-69B13CCD2F10}"/>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658201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A465A95-C39D-4535-83BE-2A3F9C6F7A38}"/>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3" name="Marcador de pie de página 2">
            <a:extLst>
              <a:ext uri="{FF2B5EF4-FFF2-40B4-BE49-F238E27FC236}">
                <a16:creationId xmlns:a16="http://schemas.microsoft.com/office/drawing/2014/main" id="{00450B57-2CA8-4A9E-8317-BA28A2438785}"/>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EA419C4B-030C-4C59-902A-9AB828AFD461}"/>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2492045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6D0C6-357F-486E-AB31-6023B215841D}"/>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14A0529-FEA0-428E-8E8A-B553DD878472}"/>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0F0B15CD-BAAD-403A-9440-BFE81A3E7A26}"/>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2F09FDD1-C501-465A-BAEF-3D9155C0E8FC}"/>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D6BECE8B-2D4F-470E-B329-06FADA6D9339}"/>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35547856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850BD-CD81-46AA-BAD3-21EB867774A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1F8839A-F966-443E-9D70-8626E5C28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B1F2A624-956A-43E9-AC92-2FE3D0CF6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E07E706-2765-4DAC-B17D-0FA950343E12}"/>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4E197BF3-523A-4CAA-849D-ED0429226DB2}"/>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E754339A-EBE9-4696-9684-8928061BBBD4}"/>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848639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ACB0B-6A97-45A4-B378-A2087F3CCFF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87112273-936B-471E-99D2-D70B64304D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3EAAEF77-C1A1-4C86-88C0-25777376D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B97B5FE-C5A2-4E0D-8AD2-E75EA0228977}"/>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EC138972-F22F-4B80-8834-E1D2BDC62D5E}"/>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85BF4AB0-8D48-4532-8A70-5C02C320A23D}"/>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1513699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F5B9E-CF25-4DE6-8F23-A6F42A159F22}"/>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C30CC7D0-8C84-4B91-8E61-062991B2987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13D60B52-3252-4CF6-BAA7-73DC55F8B529}"/>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CD7B180B-9918-4933-9CBC-60E003E6D5E9}"/>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154225B-F2B8-424C-BD78-8BAFDDC6DDD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3168397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9E62CC-B111-4C60-AA7E-F574FCE8A6A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F8102339-2152-41B4-B898-4CE87EFCDFD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fecha 3">
            <a:extLst>
              <a:ext uri="{FF2B5EF4-FFF2-40B4-BE49-F238E27FC236}">
                <a16:creationId xmlns:a16="http://schemas.microsoft.com/office/drawing/2014/main" id="{DEA26AF3-5324-4C16-B4AB-B116748A46BB}"/>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2E350211-5376-40CF-8468-44953971ED25}"/>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94ADBB18-D002-4A5E-8306-05644191E539}"/>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2493230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25427-AB3E-4C91-94DC-9D8F0B78C0C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E4D0392E-06EC-4805-B4A9-DCB72D658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DFF88F4-B1D6-4D19-AC14-C46D97A0A4DF}"/>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EE554636-4D57-43A7-968A-7C8A17C3F67F}"/>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2E7DE5C-A17E-459E-B6E9-6331C3EE41B3}"/>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75368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31897-48CC-4C84-B02F-A25CC4CA6D55}"/>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1B194AB4-33D2-40F8-BC24-916B5615611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contenido 3">
            <a:extLst>
              <a:ext uri="{FF2B5EF4-FFF2-40B4-BE49-F238E27FC236}">
                <a16:creationId xmlns:a16="http://schemas.microsoft.com/office/drawing/2014/main" id="{DF3E5F0B-92BC-494E-929A-374F22BECA0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fecha 4">
            <a:extLst>
              <a:ext uri="{FF2B5EF4-FFF2-40B4-BE49-F238E27FC236}">
                <a16:creationId xmlns:a16="http://schemas.microsoft.com/office/drawing/2014/main" id="{723A3992-24EC-419B-8F5F-D951E09439ED}"/>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C908BAA1-2110-46B2-82D6-F8E72DE9BD3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02AB7C23-19C1-4FED-8196-B0B39B3F51D4}"/>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68853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42589-F079-4E44-B815-53F80BAF688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0AA56B0A-F78B-4D52-B5C4-BD3F4381D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261C02B4-FA89-4FB5-9113-D4F79B513B8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5" name="Marcador de texto 4">
            <a:extLst>
              <a:ext uri="{FF2B5EF4-FFF2-40B4-BE49-F238E27FC236}">
                <a16:creationId xmlns:a16="http://schemas.microsoft.com/office/drawing/2014/main" id="{D8D55D8E-4B3E-4E33-B526-3C54BBA81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C941BC7C-A870-4036-8608-9CA717FB1D9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7" name="Marcador de fecha 6">
            <a:extLst>
              <a:ext uri="{FF2B5EF4-FFF2-40B4-BE49-F238E27FC236}">
                <a16:creationId xmlns:a16="http://schemas.microsoft.com/office/drawing/2014/main" id="{286BA8E0-A4F7-44CB-93F8-8117E84F6C25}"/>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8" name="Marcador de pie de página 7">
            <a:extLst>
              <a:ext uri="{FF2B5EF4-FFF2-40B4-BE49-F238E27FC236}">
                <a16:creationId xmlns:a16="http://schemas.microsoft.com/office/drawing/2014/main" id="{87AC964E-AACB-4205-A68D-13E4BED78DDE}"/>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D6E48B0D-CF7D-4D1C-8F7B-03515F258D0E}"/>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1966404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FFE61-4835-4575-9C7F-9E2E6EDF5BA9}"/>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180CD124-B71D-43A0-90B2-F2385AC209F1}"/>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4" name="Marcador de pie de página 3">
            <a:extLst>
              <a:ext uri="{FF2B5EF4-FFF2-40B4-BE49-F238E27FC236}">
                <a16:creationId xmlns:a16="http://schemas.microsoft.com/office/drawing/2014/main" id="{E0CC56D9-DDE8-498B-880B-8FDA3F585D7A}"/>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F6A28429-FA10-4204-B145-69B13CCD2F10}"/>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321324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A465A95-C39D-4535-83BE-2A3F9C6F7A38}"/>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3" name="Marcador de pie de página 2">
            <a:extLst>
              <a:ext uri="{FF2B5EF4-FFF2-40B4-BE49-F238E27FC236}">
                <a16:creationId xmlns:a16="http://schemas.microsoft.com/office/drawing/2014/main" id="{00450B57-2CA8-4A9E-8317-BA28A2438785}"/>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EA419C4B-030C-4C59-902A-9AB828AFD461}"/>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5039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850BD-CD81-46AA-BAD3-21EB867774A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91F8839A-F966-443E-9D70-8626E5C28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419"/>
          </a:p>
        </p:txBody>
      </p:sp>
      <p:sp>
        <p:nvSpPr>
          <p:cNvPr id="4" name="Marcador de texto 3">
            <a:extLst>
              <a:ext uri="{FF2B5EF4-FFF2-40B4-BE49-F238E27FC236}">
                <a16:creationId xmlns:a16="http://schemas.microsoft.com/office/drawing/2014/main" id="{B1F2A624-956A-43E9-AC92-2FE3D0CF6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E07E706-2765-4DAC-B17D-0FA950343E12}"/>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4E197BF3-523A-4CAA-849D-ED0429226DB2}"/>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E754339A-EBE9-4696-9684-8928061BBBD4}"/>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133553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ACB0B-6A97-45A4-B378-A2087F3CCFF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87112273-936B-471E-99D2-D70B64304D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3EAAEF77-C1A1-4C86-88C0-25777376D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B97B5FE-C5A2-4E0D-8AD2-E75EA0228977}"/>
              </a:ext>
            </a:extLst>
          </p:cNvPr>
          <p:cNvSpPr>
            <a:spLocks noGrp="1"/>
          </p:cNvSpPr>
          <p:nvPr>
            <p:ph type="dt" sz="half" idx="10"/>
          </p:nvPr>
        </p:nvSpPr>
        <p:spPr/>
        <p:txBody>
          <a:bodyPr/>
          <a:lstStyle/>
          <a:p>
            <a:fld id="{61FA37DF-920C-438C-86A1-9F3254064351}" type="datetimeFigureOut">
              <a:rPr lang="es-419" smtClean="0"/>
              <a:t>15/5/2023</a:t>
            </a:fld>
            <a:endParaRPr lang="es-419"/>
          </a:p>
        </p:txBody>
      </p:sp>
      <p:sp>
        <p:nvSpPr>
          <p:cNvPr id="6" name="Marcador de pie de página 5">
            <a:extLst>
              <a:ext uri="{FF2B5EF4-FFF2-40B4-BE49-F238E27FC236}">
                <a16:creationId xmlns:a16="http://schemas.microsoft.com/office/drawing/2014/main" id="{EC138972-F22F-4B80-8834-E1D2BDC62D5E}"/>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85BF4AB0-8D48-4532-8A70-5C02C320A23D}"/>
              </a:ext>
            </a:extLst>
          </p:cNvPr>
          <p:cNvSpPr>
            <a:spLocks noGrp="1"/>
          </p:cNvSpPr>
          <p:nvPr>
            <p:ph type="sldNum" sz="quarter" idx="12"/>
          </p:nvPr>
        </p:nvSpPr>
        <p:spPr/>
        <p:txBody>
          <a:bodyPr/>
          <a:lstStyle/>
          <a:p>
            <a:fld id="{40DC963E-74DA-456B-912D-C0E0317E6031}" type="slidenum">
              <a:rPr lang="es-419" smtClean="0"/>
              <a:t>‹Nº›</a:t>
            </a:fld>
            <a:endParaRPr lang="es-419"/>
          </a:p>
        </p:txBody>
      </p:sp>
    </p:spTree>
    <p:extLst>
      <p:ext uri="{BB962C8B-B14F-4D97-AF65-F5344CB8AC3E}">
        <p14:creationId xmlns:p14="http://schemas.microsoft.com/office/powerpoint/2010/main" val="220137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7198895-5610-45D5-99D5-41357F610FCD}"/>
              </a:ext>
            </a:extLst>
          </p:cNvPr>
          <p:cNvSpPr/>
          <p:nvPr userDrawn="1"/>
        </p:nvSpPr>
        <p:spPr>
          <a:xfrm>
            <a:off x="11311179" y="5272754"/>
            <a:ext cx="367553" cy="91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 name="Rectángulo 10">
            <a:extLst>
              <a:ext uri="{FF2B5EF4-FFF2-40B4-BE49-F238E27FC236}">
                <a16:creationId xmlns:a16="http://schemas.microsoft.com/office/drawing/2014/main" id="{7C57B591-B3EE-4E62-907C-762893EF0C38}"/>
              </a:ext>
            </a:extLst>
          </p:cNvPr>
          <p:cNvSpPr/>
          <p:nvPr userDrawn="1"/>
        </p:nvSpPr>
        <p:spPr>
          <a:xfrm>
            <a:off x="11722511" y="4699560"/>
            <a:ext cx="367553" cy="3537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 name="Rectángulo 11">
            <a:extLst>
              <a:ext uri="{FF2B5EF4-FFF2-40B4-BE49-F238E27FC236}">
                <a16:creationId xmlns:a16="http://schemas.microsoft.com/office/drawing/2014/main" id="{0BD91355-ADC4-4346-9658-E5501CB21E51}"/>
              </a:ext>
            </a:extLst>
          </p:cNvPr>
          <p:cNvSpPr/>
          <p:nvPr userDrawn="1"/>
        </p:nvSpPr>
        <p:spPr>
          <a:xfrm>
            <a:off x="11925223" y="6526661"/>
            <a:ext cx="266777" cy="3313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 name="Rectángulo 15">
            <a:extLst>
              <a:ext uri="{FF2B5EF4-FFF2-40B4-BE49-F238E27FC236}">
                <a16:creationId xmlns:a16="http://schemas.microsoft.com/office/drawing/2014/main" id="{9FED27BB-AC58-415C-AED3-EB44B501B21B}"/>
              </a:ext>
            </a:extLst>
          </p:cNvPr>
          <p:cNvSpPr/>
          <p:nvPr userDrawn="1"/>
        </p:nvSpPr>
        <p:spPr>
          <a:xfrm>
            <a:off x="11292202" y="6155005"/>
            <a:ext cx="367553" cy="353709"/>
          </a:xfrm>
          <a:prstGeom prst="rect">
            <a:avLst/>
          </a:prstGeom>
          <a:solidFill>
            <a:srgbClr val="F59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Rectángulo 12">
            <a:extLst>
              <a:ext uri="{FF2B5EF4-FFF2-40B4-BE49-F238E27FC236}">
                <a16:creationId xmlns:a16="http://schemas.microsoft.com/office/drawing/2014/main" id="{693344E0-1C66-491F-A82C-D9C0303F6BC5}"/>
              </a:ext>
            </a:extLst>
          </p:cNvPr>
          <p:cNvSpPr/>
          <p:nvPr userDrawn="1"/>
        </p:nvSpPr>
        <p:spPr>
          <a:xfrm>
            <a:off x="11530736" y="5622787"/>
            <a:ext cx="367553" cy="29583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 name="Rectángulo 13">
            <a:extLst>
              <a:ext uri="{FF2B5EF4-FFF2-40B4-BE49-F238E27FC236}">
                <a16:creationId xmlns:a16="http://schemas.microsoft.com/office/drawing/2014/main" id="{A530D0B3-88BC-4118-8E1C-786558A74F42}"/>
              </a:ext>
            </a:extLst>
          </p:cNvPr>
          <p:cNvSpPr/>
          <p:nvPr userDrawn="1"/>
        </p:nvSpPr>
        <p:spPr>
          <a:xfrm>
            <a:off x="11351205" y="6237407"/>
            <a:ext cx="237563" cy="216181"/>
          </a:xfrm>
          <a:prstGeom prst="rect">
            <a:avLst/>
          </a:prstGeom>
          <a:solidFill>
            <a:srgbClr val="AC1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5" name="Rectángulo 14">
            <a:extLst>
              <a:ext uri="{FF2B5EF4-FFF2-40B4-BE49-F238E27FC236}">
                <a16:creationId xmlns:a16="http://schemas.microsoft.com/office/drawing/2014/main" id="{BC1D0A6A-7BBD-4FB6-B7F0-D387A76B7AE1}"/>
              </a:ext>
            </a:extLst>
          </p:cNvPr>
          <p:cNvSpPr/>
          <p:nvPr userDrawn="1"/>
        </p:nvSpPr>
        <p:spPr>
          <a:xfrm>
            <a:off x="11787505" y="4762756"/>
            <a:ext cx="237563" cy="21618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Rectángulo 7">
            <a:extLst>
              <a:ext uri="{FF2B5EF4-FFF2-40B4-BE49-F238E27FC236}">
                <a16:creationId xmlns:a16="http://schemas.microsoft.com/office/drawing/2014/main" id="{21C51751-042D-4D37-9884-46E77E587F17}"/>
              </a:ext>
            </a:extLst>
          </p:cNvPr>
          <p:cNvSpPr/>
          <p:nvPr userDrawn="1"/>
        </p:nvSpPr>
        <p:spPr>
          <a:xfrm>
            <a:off x="0" y="0"/>
            <a:ext cx="11654725" cy="545432"/>
          </a:xfrm>
          <a:prstGeom prst="rect">
            <a:avLst/>
          </a:pr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Marcador de título 1">
            <a:extLst>
              <a:ext uri="{FF2B5EF4-FFF2-40B4-BE49-F238E27FC236}">
                <a16:creationId xmlns:a16="http://schemas.microsoft.com/office/drawing/2014/main" id="{40189DC8-AF69-4CF3-B135-1CB59D234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EB280130-9CAC-4D92-BE2E-214EDEE68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419" dirty="0"/>
          </a:p>
        </p:txBody>
      </p:sp>
      <p:sp>
        <p:nvSpPr>
          <p:cNvPr id="4" name="Marcador de fecha 3">
            <a:extLst>
              <a:ext uri="{FF2B5EF4-FFF2-40B4-BE49-F238E27FC236}">
                <a16:creationId xmlns:a16="http://schemas.microsoft.com/office/drawing/2014/main" id="{9AAC465F-A801-4DF2-8983-0214BEE92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1B4D698A-841A-4C0C-84F8-B1817DC1F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A3B59F57-F786-42BE-9AB7-ADA7432CD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C963E-74DA-456B-912D-C0E0317E6031}" type="slidenum">
              <a:rPr lang="es-419" smtClean="0"/>
              <a:t>‹Nº›</a:t>
            </a:fld>
            <a:endParaRPr lang="es-419"/>
          </a:p>
        </p:txBody>
      </p:sp>
    </p:spTree>
    <p:extLst>
      <p:ext uri="{BB962C8B-B14F-4D97-AF65-F5344CB8AC3E}">
        <p14:creationId xmlns:p14="http://schemas.microsoft.com/office/powerpoint/2010/main" val="1044476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Fedra Sans" panose="000004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7198895-5610-45D5-99D5-41357F610FCD}"/>
              </a:ext>
            </a:extLst>
          </p:cNvPr>
          <p:cNvSpPr/>
          <p:nvPr userDrawn="1"/>
        </p:nvSpPr>
        <p:spPr>
          <a:xfrm>
            <a:off x="11311179" y="5272754"/>
            <a:ext cx="367553" cy="9169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 name="Rectángulo 10">
            <a:extLst>
              <a:ext uri="{FF2B5EF4-FFF2-40B4-BE49-F238E27FC236}">
                <a16:creationId xmlns:a16="http://schemas.microsoft.com/office/drawing/2014/main" id="{7C57B591-B3EE-4E62-907C-762893EF0C38}"/>
              </a:ext>
            </a:extLst>
          </p:cNvPr>
          <p:cNvSpPr/>
          <p:nvPr userDrawn="1"/>
        </p:nvSpPr>
        <p:spPr>
          <a:xfrm>
            <a:off x="11722511" y="4699560"/>
            <a:ext cx="367553" cy="3537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2" name="Rectángulo 11">
            <a:extLst>
              <a:ext uri="{FF2B5EF4-FFF2-40B4-BE49-F238E27FC236}">
                <a16:creationId xmlns:a16="http://schemas.microsoft.com/office/drawing/2014/main" id="{0BD91355-ADC4-4346-9658-E5501CB21E51}"/>
              </a:ext>
            </a:extLst>
          </p:cNvPr>
          <p:cNvSpPr/>
          <p:nvPr userDrawn="1"/>
        </p:nvSpPr>
        <p:spPr>
          <a:xfrm>
            <a:off x="11925223" y="6526661"/>
            <a:ext cx="266777" cy="331339"/>
          </a:xfrm>
          <a:prstGeom prst="rect">
            <a:avLst/>
          </a:pr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6" name="Rectángulo 15">
            <a:extLst>
              <a:ext uri="{FF2B5EF4-FFF2-40B4-BE49-F238E27FC236}">
                <a16:creationId xmlns:a16="http://schemas.microsoft.com/office/drawing/2014/main" id="{9FED27BB-AC58-415C-AED3-EB44B501B21B}"/>
              </a:ext>
            </a:extLst>
          </p:cNvPr>
          <p:cNvSpPr/>
          <p:nvPr userDrawn="1"/>
        </p:nvSpPr>
        <p:spPr>
          <a:xfrm>
            <a:off x="11292202" y="6155005"/>
            <a:ext cx="367553" cy="353709"/>
          </a:xfrm>
          <a:prstGeom prst="rect">
            <a:avLst/>
          </a:pr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3" name="Rectángulo 12">
            <a:extLst>
              <a:ext uri="{FF2B5EF4-FFF2-40B4-BE49-F238E27FC236}">
                <a16:creationId xmlns:a16="http://schemas.microsoft.com/office/drawing/2014/main" id="{693344E0-1C66-491F-A82C-D9C0303F6BC5}"/>
              </a:ext>
            </a:extLst>
          </p:cNvPr>
          <p:cNvSpPr/>
          <p:nvPr userDrawn="1"/>
        </p:nvSpPr>
        <p:spPr>
          <a:xfrm>
            <a:off x="11530736" y="5622787"/>
            <a:ext cx="367553" cy="29583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4" name="Rectángulo 13">
            <a:extLst>
              <a:ext uri="{FF2B5EF4-FFF2-40B4-BE49-F238E27FC236}">
                <a16:creationId xmlns:a16="http://schemas.microsoft.com/office/drawing/2014/main" id="{A530D0B3-88BC-4118-8E1C-786558A74F42}"/>
              </a:ext>
            </a:extLst>
          </p:cNvPr>
          <p:cNvSpPr/>
          <p:nvPr userDrawn="1"/>
        </p:nvSpPr>
        <p:spPr>
          <a:xfrm>
            <a:off x="11353800" y="6223768"/>
            <a:ext cx="237563" cy="216181"/>
          </a:xfrm>
          <a:prstGeom prst="rect">
            <a:avLst/>
          </a:prstGeom>
          <a:solidFill>
            <a:srgbClr val="E25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15" name="Rectángulo 14">
            <a:extLst>
              <a:ext uri="{FF2B5EF4-FFF2-40B4-BE49-F238E27FC236}">
                <a16:creationId xmlns:a16="http://schemas.microsoft.com/office/drawing/2014/main" id="{BC1D0A6A-7BBD-4FB6-B7F0-D387A76B7AE1}"/>
              </a:ext>
            </a:extLst>
          </p:cNvPr>
          <p:cNvSpPr/>
          <p:nvPr userDrawn="1"/>
        </p:nvSpPr>
        <p:spPr>
          <a:xfrm>
            <a:off x="11787505" y="4762756"/>
            <a:ext cx="237563" cy="21618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8" name="Rectángulo 7">
            <a:extLst>
              <a:ext uri="{FF2B5EF4-FFF2-40B4-BE49-F238E27FC236}">
                <a16:creationId xmlns:a16="http://schemas.microsoft.com/office/drawing/2014/main" id="{21C51751-042D-4D37-9884-46E77E587F17}"/>
              </a:ext>
            </a:extLst>
          </p:cNvPr>
          <p:cNvSpPr/>
          <p:nvPr userDrawn="1"/>
        </p:nvSpPr>
        <p:spPr>
          <a:xfrm>
            <a:off x="0" y="30952"/>
            <a:ext cx="12046744" cy="470381"/>
          </a:xfrm>
          <a:custGeom>
            <a:avLst/>
            <a:gdLst>
              <a:gd name="connsiteX0" fmla="*/ 0 w 12192000"/>
              <a:gd name="connsiteY0" fmla="*/ 0 h 468000"/>
              <a:gd name="connsiteX1" fmla="*/ 12192000 w 12192000"/>
              <a:gd name="connsiteY1" fmla="*/ 0 h 468000"/>
              <a:gd name="connsiteX2" fmla="*/ 12192000 w 12192000"/>
              <a:gd name="connsiteY2" fmla="*/ 468000 h 468000"/>
              <a:gd name="connsiteX3" fmla="*/ 0 w 12192000"/>
              <a:gd name="connsiteY3" fmla="*/ 468000 h 468000"/>
              <a:gd name="connsiteX4" fmla="*/ 0 w 12192000"/>
              <a:gd name="connsiteY4" fmla="*/ 0 h 468000"/>
              <a:gd name="connsiteX0" fmla="*/ 0 w 12192000"/>
              <a:gd name="connsiteY0" fmla="*/ 0 h 468000"/>
              <a:gd name="connsiteX1" fmla="*/ 12046744 w 12192000"/>
              <a:gd name="connsiteY1" fmla="*/ 0 h 468000"/>
              <a:gd name="connsiteX2" fmla="*/ 12192000 w 12192000"/>
              <a:gd name="connsiteY2" fmla="*/ 468000 h 468000"/>
              <a:gd name="connsiteX3" fmla="*/ 0 w 12192000"/>
              <a:gd name="connsiteY3" fmla="*/ 468000 h 468000"/>
              <a:gd name="connsiteX4" fmla="*/ 0 w 12192000"/>
              <a:gd name="connsiteY4" fmla="*/ 0 h 468000"/>
              <a:gd name="connsiteX0" fmla="*/ 0 w 12046744"/>
              <a:gd name="connsiteY0" fmla="*/ 0 h 470381"/>
              <a:gd name="connsiteX1" fmla="*/ 12046744 w 12046744"/>
              <a:gd name="connsiteY1" fmla="*/ 0 h 470381"/>
              <a:gd name="connsiteX2" fmla="*/ 11730037 w 12046744"/>
              <a:gd name="connsiteY2" fmla="*/ 470381 h 470381"/>
              <a:gd name="connsiteX3" fmla="*/ 0 w 12046744"/>
              <a:gd name="connsiteY3" fmla="*/ 468000 h 470381"/>
              <a:gd name="connsiteX4" fmla="*/ 0 w 12046744"/>
              <a:gd name="connsiteY4" fmla="*/ 0 h 47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744" h="470381">
                <a:moveTo>
                  <a:pt x="0" y="0"/>
                </a:moveTo>
                <a:lnTo>
                  <a:pt x="12046744" y="0"/>
                </a:lnTo>
                <a:lnTo>
                  <a:pt x="11730037" y="470381"/>
                </a:lnTo>
                <a:lnTo>
                  <a:pt x="0" y="468000"/>
                </a:lnTo>
                <a:lnTo>
                  <a:pt x="0" y="0"/>
                </a:lnTo>
                <a:close/>
              </a:path>
            </a:pathLst>
          </a:custGeom>
          <a:solidFill>
            <a:srgbClr val="FD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 name="Marcador de título 1">
            <a:extLst>
              <a:ext uri="{FF2B5EF4-FFF2-40B4-BE49-F238E27FC236}">
                <a16:creationId xmlns:a16="http://schemas.microsoft.com/office/drawing/2014/main" id="{40189DC8-AF69-4CF3-B135-1CB59D234C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EB280130-9CAC-4D92-BE2E-214EDEE68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419" dirty="0"/>
          </a:p>
        </p:txBody>
      </p:sp>
      <p:sp>
        <p:nvSpPr>
          <p:cNvPr id="4" name="Marcador de fecha 3">
            <a:extLst>
              <a:ext uri="{FF2B5EF4-FFF2-40B4-BE49-F238E27FC236}">
                <a16:creationId xmlns:a16="http://schemas.microsoft.com/office/drawing/2014/main" id="{9AAC465F-A801-4DF2-8983-0214BEE92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A37DF-920C-438C-86A1-9F3254064351}" type="datetimeFigureOut">
              <a:rPr lang="es-419" smtClean="0"/>
              <a:t>15/5/2023</a:t>
            </a:fld>
            <a:endParaRPr lang="es-419"/>
          </a:p>
        </p:txBody>
      </p:sp>
      <p:sp>
        <p:nvSpPr>
          <p:cNvPr id="5" name="Marcador de pie de página 4">
            <a:extLst>
              <a:ext uri="{FF2B5EF4-FFF2-40B4-BE49-F238E27FC236}">
                <a16:creationId xmlns:a16="http://schemas.microsoft.com/office/drawing/2014/main" id="{1B4D698A-841A-4C0C-84F8-B1817DC1F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A3B59F57-F786-42BE-9AB7-ADA7432CD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C963E-74DA-456B-912D-C0E0317E6031}" type="slidenum">
              <a:rPr lang="es-419" smtClean="0"/>
              <a:t>‹Nº›</a:t>
            </a:fld>
            <a:endParaRPr lang="es-419"/>
          </a:p>
        </p:txBody>
      </p:sp>
      <p:sp>
        <p:nvSpPr>
          <p:cNvPr id="18" name="Paralelogramo 17">
            <a:extLst>
              <a:ext uri="{FF2B5EF4-FFF2-40B4-BE49-F238E27FC236}">
                <a16:creationId xmlns:a16="http://schemas.microsoft.com/office/drawing/2014/main" id="{689D258F-AA6C-48A7-B810-099A335F1DFD}"/>
              </a:ext>
            </a:extLst>
          </p:cNvPr>
          <p:cNvSpPr/>
          <p:nvPr userDrawn="1"/>
        </p:nvSpPr>
        <p:spPr>
          <a:xfrm>
            <a:off x="11788588" y="0"/>
            <a:ext cx="403412" cy="545432"/>
          </a:xfrm>
          <a:prstGeom prst="parallelogram">
            <a:avLst>
              <a:gd name="adj" fmla="val 91111"/>
            </a:avLst>
          </a:pr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9" name="Rectángulo 18">
            <a:extLst>
              <a:ext uri="{FF2B5EF4-FFF2-40B4-BE49-F238E27FC236}">
                <a16:creationId xmlns:a16="http://schemas.microsoft.com/office/drawing/2014/main" id="{43E02835-DFBF-40E4-B53B-75EC16CBD30D}"/>
              </a:ext>
            </a:extLst>
          </p:cNvPr>
          <p:cNvSpPr/>
          <p:nvPr userDrawn="1"/>
        </p:nvSpPr>
        <p:spPr>
          <a:xfrm>
            <a:off x="12010218" y="6613384"/>
            <a:ext cx="237563" cy="216181"/>
          </a:xfrm>
          <a:prstGeom prst="rect">
            <a:avLst/>
          </a:prstGeom>
          <a:solidFill>
            <a:srgbClr val="F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20" name="Paralelogramo 19">
            <a:extLst>
              <a:ext uri="{FF2B5EF4-FFF2-40B4-BE49-F238E27FC236}">
                <a16:creationId xmlns:a16="http://schemas.microsoft.com/office/drawing/2014/main" id="{6151857D-55F9-413C-BB4B-3E2741DB0FA3}"/>
              </a:ext>
            </a:extLst>
          </p:cNvPr>
          <p:cNvSpPr/>
          <p:nvPr userDrawn="1"/>
        </p:nvSpPr>
        <p:spPr>
          <a:xfrm>
            <a:off x="11745928" y="0"/>
            <a:ext cx="403412" cy="545432"/>
          </a:xfrm>
          <a:prstGeom prst="parallelogram">
            <a:avLst>
              <a:gd name="adj" fmla="val 91111"/>
            </a:avLst>
          </a:pr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1" name="Paralelogramo 20">
            <a:extLst>
              <a:ext uri="{FF2B5EF4-FFF2-40B4-BE49-F238E27FC236}">
                <a16:creationId xmlns:a16="http://schemas.microsoft.com/office/drawing/2014/main" id="{77919699-E8A1-4E64-9017-24BF9307B868}"/>
              </a:ext>
            </a:extLst>
          </p:cNvPr>
          <p:cNvSpPr/>
          <p:nvPr userDrawn="1"/>
        </p:nvSpPr>
        <p:spPr>
          <a:xfrm>
            <a:off x="11700438" y="0"/>
            <a:ext cx="403412" cy="545432"/>
          </a:xfrm>
          <a:prstGeom prst="parallelogram">
            <a:avLst>
              <a:gd name="adj" fmla="val 91111"/>
            </a:avLst>
          </a:pr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22" name="Trapecio 21">
            <a:extLst>
              <a:ext uri="{FF2B5EF4-FFF2-40B4-BE49-F238E27FC236}">
                <a16:creationId xmlns:a16="http://schemas.microsoft.com/office/drawing/2014/main" id="{B93B7271-FFC6-4509-9DA3-BA1D5F7E07BD}"/>
              </a:ext>
            </a:extLst>
          </p:cNvPr>
          <p:cNvSpPr/>
          <p:nvPr userDrawn="1"/>
        </p:nvSpPr>
        <p:spPr>
          <a:xfrm>
            <a:off x="11857212" y="22548"/>
            <a:ext cx="340332" cy="480042"/>
          </a:xfrm>
          <a:custGeom>
            <a:avLst/>
            <a:gdLst>
              <a:gd name="connsiteX0" fmla="*/ 0 w 335713"/>
              <a:gd name="connsiteY0" fmla="*/ 472898 h 472898"/>
              <a:gd name="connsiteX1" fmla="*/ 0 w 335713"/>
              <a:gd name="connsiteY1" fmla="*/ 0 h 472898"/>
              <a:gd name="connsiteX2" fmla="*/ 335713 w 335713"/>
              <a:gd name="connsiteY2" fmla="*/ 0 h 472898"/>
              <a:gd name="connsiteX3" fmla="*/ 335713 w 335713"/>
              <a:gd name="connsiteY3" fmla="*/ 472898 h 472898"/>
              <a:gd name="connsiteX4" fmla="*/ 0 w 335713"/>
              <a:gd name="connsiteY4" fmla="*/ 472898 h 472898"/>
              <a:gd name="connsiteX0" fmla="*/ 0 w 335713"/>
              <a:gd name="connsiteY0" fmla="*/ 472898 h 472898"/>
              <a:gd name="connsiteX1" fmla="*/ 0 w 335713"/>
              <a:gd name="connsiteY1" fmla="*/ 0 h 472898"/>
              <a:gd name="connsiteX2" fmla="*/ 335713 w 335713"/>
              <a:gd name="connsiteY2" fmla="*/ 0 h 472898"/>
              <a:gd name="connsiteX3" fmla="*/ 335713 w 335713"/>
              <a:gd name="connsiteY3" fmla="*/ 472898 h 472898"/>
              <a:gd name="connsiteX4" fmla="*/ 0 w 335713"/>
              <a:gd name="connsiteY4" fmla="*/ 472898 h 472898"/>
              <a:gd name="connsiteX0" fmla="*/ 0 w 335713"/>
              <a:gd name="connsiteY0" fmla="*/ 477661 h 477661"/>
              <a:gd name="connsiteX1" fmla="*/ 273843 w 335713"/>
              <a:gd name="connsiteY1" fmla="*/ 0 h 477661"/>
              <a:gd name="connsiteX2" fmla="*/ 335713 w 335713"/>
              <a:gd name="connsiteY2" fmla="*/ 4763 h 477661"/>
              <a:gd name="connsiteX3" fmla="*/ 335713 w 335713"/>
              <a:gd name="connsiteY3" fmla="*/ 477661 h 477661"/>
              <a:gd name="connsiteX4" fmla="*/ 0 w 335713"/>
              <a:gd name="connsiteY4" fmla="*/ 477661 h 477661"/>
              <a:gd name="connsiteX0" fmla="*/ 0 w 335713"/>
              <a:gd name="connsiteY0" fmla="*/ 477661 h 477661"/>
              <a:gd name="connsiteX1" fmla="*/ 273843 w 335713"/>
              <a:gd name="connsiteY1" fmla="*/ 0 h 477661"/>
              <a:gd name="connsiteX2" fmla="*/ 335713 w 335713"/>
              <a:gd name="connsiteY2" fmla="*/ 4763 h 477661"/>
              <a:gd name="connsiteX3" fmla="*/ 335713 w 335713"/>
              <a:gd name="connsiteY3" fmla="*/ 477661 h 477661"/>
              <a:gd name="connsiteX4" fmla="*/ 0 w 335713"/>
              <a:gd name="connsiteY4" fmla="*/ 477661 h 477661"/>
              <a:gd name="connsiteX0" fmla="*/ 0 w 335713"/>
              <a:gd name="connsiteY0" fmla="*/ 477661 h 477661"/>
              <a:gd name="connsiteX1" fmla="*/ 304799 w 335713"/>
              <a:gd name="connsiteY1" fmla="*/ 0 h 477661"/>
              <a:gd name="connsiteX2" fmla="*/ 335713 w 335713"/>
              <a:gd name="connsiteY2" fmla="*/ 4763 h 477661"/>
              <a:gd name="connsiteX3" fmla="*/ 335713 w 335713"/>
              <a:gd name="connsiteY3" fmla="*/ 477661 h 477661"/>
              <a:gd name="connsiteX4" fmla="*/ 0 w 335713"/>
              <a:gd name="connsiteY4" fmla="*/ 477661 h 477661"/>
              <a:gd name="connsiteX0" fmla="*/ 0 w 335713"/>
              <a:gd name="connsiteY0" fmla="*/ 480042 h 480042"/>
              <a:gd name="connsiteX1" fmla="*/ 314324 w 335713"/>
              <a:gd name="connsiteY1" fmla="*/ 0 h 480042"/>
              <a:gd name="connsiteX2" fmla="*/ 335713 w 335713"/>
              <a:gd name="connsiteY2" fmla="*/ 7144 h 480042"/>
              <a:gd name="connsiteX3" fmla="*/ 335713 w 335713"/>
              <a:gd name="connsiteY3" fmla="*/ 480042 h 480042"/>
              <a:gd name="connsiteX4" fmla="*/ 0 w 335713"/>
              <a:gd name="connsiteY4" fmla="*/ 480042 h 480042"/>
              <a:gd name="connsiteX0" fmla="*/ 0 w 340332"/>
              <a:gd name="connsiteY0" fmla="*/ 480042 h 480042"/>
              <a:gd name="connsiteX1" fmla="*/ 321468 w 340332"/>
              <a:gd name="connsiteY1" fmla="*/ 0 h 480042"/>
              <a:gd name="connsiteX2" fmla="*/ 335713 w 340332"/>
              <a:gd name="connsiteY2" fmla="*/ 7144 h 480042"/>
              <a:gd name="connsiteX3" fmla="*/ 335713 w 340332"/>
              <a:gd name="connsiteY3" fmla="*/ 480042 h 480042"/>
              <a:gd name="connsiteX4" fmla="*/ 0 w 340332"/>
              <a:gd name="connsiteY4" fmla="*/ 480042 h 48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32" h="480042">
                <a:moveTo>
                  <a:pt x="0" y="480042"/>
                </a:moveTo>
                <a:lnTo>
                  <a:pt x="321468" y="0"/>
                </a:lnTo>
                <a:cubicBezTo>
                  <a:pt x="365903" y="1588"/>
                  <a:pt x="315090" y="5556"/>
                  <a:pt x="335713" y="7144"/>
                </a:cubicBezTo>
                <a:lnTo>
                  <a:pt x="335713" y="480042"/>
                </a:lnTo>
                <a:lnTo>
                  <a:pt x="0" y="480042"/>
                </a:lnTo>
                <a:close/>
              </a:path>
            </a:pathLst>
          </a:custGeom>
          <a:solidFill>
            <a:srgbClr val="DC2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597164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Fedra Sans" panose="000004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microsoft.com/office/2007/relationships/hdphoto" Target="../media/hdphoto2.wdp"/><Relationship Id="rId5" Type="http://schemas.openxmlformats.org/officeDocument/2006/relationships/diagramQuickStyle" Target="../diagrams/quickStyle3.xml"/><Relationship Id="rId1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diagramLayout" Target="../diagrams/layout3.xml"/><Relationship Id="rId9" Type="http://schemas.microsoft.com/office/2007/relationships/hdphoto" Target="../media/hdphoto1.wdp"/><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C33AD9F-FDDD-4083-841B-AF6E1C15B17B}"/>
              </a:ext>
            </a:extLst>
          </p:cNvPr>
          <p:cNvSpPr>
            <a:spLocks noGrp="1"/>
          </p:cNvSpPr>
          <p:nvPr>
            <p:ph type="title"/>
          </p:nvPr>
        </p:nvSpPr>
        <p:spPr/>
        <p:txBody>
          <a:bodyPr/>
          <a:lstStyle/>
          <a:p>
            <a:r>
              <a:rPr lang="es-419" dirty="0"/>
              <a:t>Tecnologías Emergentes</a:t>
            </a:r>
          </a:p>
        </p:txBody>
      </p:sp>
      <p:sp>
        <p:nvSpPr>
          <p:cNvPr id="6" name="Marcador de texto 5">
            <a:extLst>
              <a:ext uri="{FF2B5EF4-FFF2-40B4-BE49-F238E27FC236}">
                <a16:creationId xmlns:a16="http://schemas.microsoft.com/office/drawing/2014/main" id="{84369DF6-A50A-48FB-B6D5-0A6B0CFB9CF5}"/>
              </a:ext>
            </a:extLst>
          </p:cNvPr>
          <p:cNvSpPr>
            <a:spLocks noGrp="1"/>
          </p:cNvSpPr>
          <p:nvPr>
            <p:ph type="body" idx="1"/>
          </p:nvPr>
        </p:nvSpPr>
        <p:spPr/>
        <p:txBody>
          <a:bodyPr/>
          <a:lstStyle/>
          <a:p>
            <a:r>
              <a:rPr lang="es-419" dirty="0"/>
              <a:t>Ing. Jaime H. Figueroa</a:t>
            </a:r>
          </a:p>
        </p:txBody>
      </p:sp>
      <p:pic>
        <p:nvPicPr>
          <p:cNvPr id="8" name="Imagen 7">
            <a:extLst>
              <a:ext uri="{FF2B5EF4-FFF2-40B4-BE49-F238E27FC236}">
                <a16:creationId xmlns:a16="http://schemas.microsoft.com/office/drawing/2014/main" id="{0EF1A1D0-D55B-46E2-967E-8596F2535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0613" cy="987513"/>
          </a:xfrm>
          <a:prstGeom prst="rect">
            <a:avLst/>
          </a:prstGeom>
        </p:spPr>
      </p:pic>
    </p:spTree>
    <p:extLst>
      <p:ext uri="{BB962C8B-B14F-4D97-AF65-F5344CB8AC3E}">
        <p14:creationId xmlns:p14="http://schemas.microsoft.com/office/powerpoint/2010/main" val="56434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normAutofit/>
          </a:bodyPr>
          <a:lstStyle/>
          <a:p>
            <a:r>
              <a:rPr lang="es-419" sz="3200" dirty="0"/>
              <a:t>Host </a:t>
            </a:r>
            <a:r>
              <a:rPr lang="es-419" sz="3200" dirty="0" err="1"/>
              <a:t>Intrusion</a:t>
            </a:r>
            <a:r>
              <a:rPr lang="es-419" sz="3200" dirty="0"/>
              <a:t> </a:t>
            </a:r>
            <a:r>
              <a:rPr lang="es-419" sz="3200" dirty="0" err="1"/>
              <a:t>Detection</a:t>
            </a:r>
            <a:r>
              <a:rPr lang="es-419" sz="3200" dirty="0"/>
              <a:t> </a:t>
            </a:r>
            <a:r>
              <a:rPr lang="es-419" sz="3200" dirty="0" err="1"/>
              <a:t>System</a:t>
            </a:r>
            <a:r>
              <a:rPr lang="es-419" sz="3200" dirty="0"/>
              <a:t> – Ventajas</a:t>
            </a:r>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p:txBody>
          <a:bodyPr vert="horz" lIns="91440" tIns="45720" rIns="91440" bIns="45720" rtlCol="0" anchor="ctr">
            <a:normAutofit/>
          </a:bodyPr>
          <a:lstStyle/>
          <a:p>
            <a:r>
              <a:rPr lang="es-419" sz="2200" dirty="0"/>
              <a:t>Son mucho más lentos que sus contrapartes de red, pero ofrecen varias ventajas para encontrar vulnerabilidades y detectar intrusiones.</a:t>
            </a:r>
          </a:p>
          <a:p>
            <a:r>
              <a:rPr lang="es-419" sz="2200" dirty="0"/>
              <a:t>Estas ventajas cubren un análisis forense más sólido, inspecciones más detalladas de los registros de auditoría y requisitos de implementación de bajo costo.</a:t>
            </a: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50092" b="50525"/>
          <a:stretch/>
        </p:blipFill>
        <p:spPr>
          <a:xfrm>
            <a:off x="6587330" y="1825625"/>
            <a:ext cx="4032543" cy="3997557"/>
          </a:xfrm>
        </p:spPr>
      </p:pic>
    </p:spTree>
    <p:extLst>
      <p:ext uri="{BB962C8B-B14F-4D97-AF65-F5344CB8AC3E}">
        <p14:creationId xmlns:p14="http://schemas.microsoft.com/office/powerpoint/2010/main" val="89536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normAutofit/>
          </a:bodyPr>
          <a:lstStyle/>
          <a:p>
            <a:r>
              <a:rPr lang="es-419" sz="3200" dirty="0"/>
              <a:t>Host </a:t>
            </a:r>
            <a:r>
              <a:rPr lang="es-419" sz="3200" dirty="0" err="1"/>
              <a:t>Intrusion</a:t>
            </a:r>
            <a:r>
              <a:rPr lang="es-419" sz="3200" dirty="0"/>
              <a:t> </a:t>
            </a:r>
            <a:r>
              <a:rPr lang="es-419" sz="3200" dirty="0" err="1"/>
              <a:t>Detection</a:t>
            </a:r>
            <a:r>
              <a:rPr lang="es-419" sz="3200" dirty="0"/>
              <a:t> </a:t>
            </a:r>
            <a:r>
              <a:rPr lang="es-419" sz="3200" dirty="0" err="1"/>
              <a:t>System</a:t>
            </a:r>
            <a:r>
              <a:rPr lang="es-419" sz="3200" dirty="0"/>
              <a:t> – Ventajas</a:t>
            </a:r>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a:xfrm>
            <a:off x="381001" y="1490778"/>
            <a:ext cx="6206329" cy="4667250"/>
          </a:xfrm>
        </p:spPr>
        <p:txBody>
          <a:bodyPr vert="horz" lIns="91440" tIns="45720" rIns="91440" bIns="45720" rtlCol="0" anchor="ctr">
            <a:normAutofit/>
          </a:bodyPr>
          <a:lstStyle/>
          <a:p>
            <a:pPr marL="342900" indent="-342900">
              <a:lnSpc>
                <a:spcPct val="150000"/>
              </a:lnSpc>
              <a:buFont typeface="Wingdings" panose="05000000000000000000" pitchFamily="2" charset="2"/>
              <a:buChar char="ü"/>
            </a:pPr>
            <a:r>
              <a:rPr lang="es-419" sz="2200" dirty="0"/>
              <a:t>Verificar el éxito o fracaso de un ataque</a:t>
            </a:r>
          </a:p>
          <a:p>
            <a:pPr marL="342900" indent="-342900">
              <a:lnSpc>
                <a:spcPct val="150000"/>
              </a:lnSpc>
              <a:buFont typeface="Wingdings" panose="05000000000000000000" pitchFamily="2" charset="2"/>
              <a:buChar char="ü"/>
            </a:pPr>
            <a:r>
              <a:rPr lang="es-419" sz="2200" dirty="0"/>
              <a:t>Supervisa actividades específicas del sistema</a:t>
            </a:r>
            <a:r>
              <a:rPr lang="es-419" dirty="0"/>
              <a:t>.</a:t>
            </a:r>
            <a:endParaRPr lang="es-419" sz="2200" dirty="0"/>
          </a:p>
          <a:p>
            <a:pPr marL="342900" indent="-342900">
              <a:lnSpc>
                <a:spcPct val="150000"/>
              </a:lnSpc>
              <a:buFont typeface="Wingdings" panose="05000000000000000000" pitchFamily="2" charset="2"/>
              <a:buChar char="ü"/>
            </a:pPr>
            <a:r>
              <a:rPr lang="es-419" sz="2200" dirty="0"/>
              <a:t>Detecta ataques de teclado.</a:t>
            </a:r>
          </a:p>
          <a:p>
            <a:pPr marL="342900" indent="-342900">
              <a:lnSpc>
                <a:spcPct val="150000"/>
              </a:lnSpc>
              <a:buFont typeface="Wingdings" panose="05000000000000000000" pitchFamily="2" charset="2"/>
              <a:buChar char="ü"/>
            </a:pPr>
            <a:r>
              <a:rPr lang="es-419" sz="2200" dirty="0"/>
              <a:t>Adecuado para entornos cifrados y conmutados.</a:t>
            </a:r>
          </a:p>
          <a:p>
            <a:pPr marL="342900" indent="-342900">
              <a:lnSpc>
                <a:spcPct val="150000"/>
              </a:lnSpc>
              <a:buFont typeface="Wingdings" panose="05000000000000000000" pitchFamily="2" charset="2"/>
              <a:buChar char="ü"/>
            </a:pPr>
            <a:r>
              <a:rPr lang="es-419" sz="2200" dirty="0"/>
              <a:t>No requiere software y hardware adicional.</a:t>
            </a: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50092" b="50525"/>
          <a:stretch/>
        </p:blipFill>
        <p:spPr>
          <a:xfrm>
            <a:off x="6587330" y="1825625"/>
            <a:ext cx="4032543" cy="3997557"/>
          </a:xfrm>
        </p:spPr>
      </p:pic>
    </p:spTree>
    <p:extLst>
      <p:ext uri="{BB962C8B-B14F-4D97-AF65-F5344CB8AC3E}">
        <p14:creationId xmlns:p14="http://schemas.microsoft.com/office/powerpoint/2010/main" val="9698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0"/>
                                        <p:tgtEl>
                                          <p:spTgt spid="3">
                                            <p:txEl>
                                              <p:pRg st="0" end="0"/>
                                            </p:txEl>
                                          </p:spTgt>
                                        </p:tgtEl>
                                      </p:cBhvr>
                                    </p:animEffect>
                                    <p:anim calcmode="lin" valueType="num">
                                      <p:cBhvr>
                                        <p:cTn id="8" dur="2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0"/>
                                        <p:tgtEl>
                                          <p:spTgt spid="3">
                                            <p:txEl>
                                              <p:pRg st="1" end="1"/>
                                            </p:txEl>
                                          </p:spTgt>
                                        </p:tgtEl>
                                      </p:cBhvr>
                                    </p:animEffect>
                                    <p:anim calcmode="lin" valueType="num">
                                      <p:cBhvr>
                                        <p:cTn id="15" dur="2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2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500"/>
                                        <p:tgtEl>
                                          <p:spTgt spid="3">
                                            <p:txEl>
                                              <p:pRg st="2" end="2"/>
                                            </p:txEl>
                                          </p:spTgt>
                                        </p:tgtEl>
                                      </p:cBhvr>
                                    </p:animEffect>
                                    <p:anim calcmode="lin" valueType="num">
                                      <p:cBhvr>
                                        <p:cTn id="22" dur="2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2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500"/>
                                        <p:tgtEl>
                                          <p:spTgt spid="3">
                                            <p:txEl>
                                              <p:pRg st="3" end="3"/>
                                            </p:txEl>
                                          </p:spTgt>
                                        </p:tgtEl>
                                      </p:cBhvr>
                                    </p:animEffect>
                                    <p:anim calcmode="lin" valueType="num">
                                      <p:cBhvr>
                                        <p:cTn id="29" dur="2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2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2500"/>
                                        <p:tgtEl>
                                          <p:spTgt spid="3">
                                            <p:txEl>
                                              <p:pRg st="4" end="4"/>
                                            </p:txEl>
                                          </p:spTgt>
                                        </p:tgtEl>
                                      </p:cBhvr>
                                    </p:animEffect>
                                    <p:anim calcmode="lin" valueType="num">
                                      <p:cBhvr>
                                        <p:cTn id="36" dur="2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2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normAutofit/>
          </a:bodyPr>
          <a:lstStyle/>
          <a:p>
            <a:r>
              <a:rPr lang="es-419" sz="2800" dirty="0"/>
              <a:t>Tipos de </a:t>
            </a:r>
            <a:r>
              <a:rPr lang="es-419" sz="2800" dirty="0" err="1"/>
              <a:t>IDS’s</a:t>
            </a:r>
            <a:r>
              <a:rPr lang="es-419" sz="2800" dirty="0"/>
              <a:t> – Network </a:t>
            </a:r>
            <a:r>
              <a:rPr lang="es-419" sz="2800" dirty="0" err="1"/>
              <a:t>Intrusion</a:t>
            </a:r>
            <a:r>
              <a:rPr lang="es-419" sz="2800" dirty="0"/>
              <a:t> </a:t>
            </a:r>
            <a:r>
              <a:rPr lang="es-419" sz="2800" dirty="0" err="1"/>
              <a:t>Detection</a:t>
            </a:r>
            <a:r>
              <a:rPr lang="es-419" sz="2800" dirty="0"/>
              <a:t> </a:t>
            </a:r>
            <a:r>
              <a:rPr lang="es-419" sz="2800" dirty="0" err="1"/>
              <a:t>System</a:t>
            </a:r>
            <a:endParaRPr lang="es-419" sz="2800" dirty="0"/>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p:txBody>
          <a:bodyPr vert="horz" lIns="91440" tIns="45720" rIns="91440" bIns="45720" rtlCol="0" anchor="ctr">
            <a:normAutofit/>
          </a:bodyPr>
          <a:lstStyle/>
          <a:p>
            <a:pPr marL="0" indent="0">
              <a:buNone/>
            </a:pPr>
            <a:r>
              <a:rPr lang="es-419" sz="2200" dirty="0">
                <a:latin typeface="Bahnschrift Light" panose="020B0502040204020203" pitchFamily="34" charset="0"/>
              </a:rPr>
              <a:t>La filosofía de diseño de un IDS basado en la red es escanear los paquetes de red al nivel del enrutador o host, auditar la información de los paquetes y registrar cualquier paquete sospechoso en un archivo de registros especial con información extendida. Basándose en estos paquetes sospechosos, un NIDS puede escanear su propia base de datos de firmas de ataques a la red y asignarles un nivel de severidad para cada paquete.</a:t>
            </a: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794" t="50000" r="50886" b="525"/>
          <a:stretch/>
        </p:blipFill>
        <p:spPr>
          <a:xfrm>
            <a:off x="6587330" y="1825625"/>
            <a:ext cx="4032543" cy="3997557"/>
          </a:xfrm>
        </p:spPr>
      </p:pic>
    </p:spTree>
    <p:extLst>
      <p:ext uri="{BB962C8B-B14F-4D97-AF65-F5344CB8AC3E}">
        <p14:creationId xmlns:p14="http://schemas.microsoft.com/office/powerpoint/2010/main" val="126336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normAutofit/>
          </a:bodyPr>
          <a:lstStyle/>
          <a:p>
            <a:r>
              <a:rPr lang="es-419" sz="2800" dirty="0"/>
              <a:t>Network </a:t>
            </a:r>
            <a:r>
              <a:rPr lang="es-419" sz="2800" dirty="0" err="1"/>
              <a:t>Intrusion</a:t>
            </a:r>
            <a:r>
              <a:rPr lang="es-419" sz="2800" dirty="0"/>
              <a:t> </a:t>
            </a:r>
            <a:r>
              <a:rPr lang="es-419" sz="2800" dirty="0" err="1"/>
              <a:t>Detection</a:t>
            </a:r>
            <a:r>
              <a:rPr lang="es-419" sz="2800" dirty="0"/>
              <a:t> </a:t>
            </a:r>
            <a:r>
              <a:rPr lang="es-419" sz="2800" dirty="0" err="1"/>
              <a:t>System</a:t>
            </a:r>
            <a:r>
              <a:rPr lang="es-419" sz="2800" dirty="0"/>
              <a:t> – Ventajas</a:t>
            </a:r>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a:xfrm>
            <a:off x="314827" y="1825625"/>
            <a:ext cx="8810123" cy="4667250"/>
          </a:xfrm>
        </p:spPr>
        <p:txBody>
          <a:bodyPr vert="horz" lIns="91440" tIns="45720" rIns="91440" bIns="45720" rtlCol="0" anchor="ctr">
            <a:normAutofit/>
          </a:bodyPr>
          <a:lstStyle/>
          <a:p>
            <a:pPr marL="342900" indent="-342900">
              <a:lnSpc>
                <a:spcPct val="150000"/>
              </a:lnSpc>
              <a:buFont typeface="Wingdings" panose="05000000000000000000" pitchFamily="2" charset="2"/>
              <a:buChar char="ü"/>
            </a:pPr>
            <a:r>
              <a:rPr lang="es-419" sz="2200" dirty="0"/>
              <a:t>Independiente del sistema operativo.</a:t>
            </a:r>
          </a:p>
          <a:p>
            <a:pPr marL="342900" indent="-342900">
              <a:lnSpc>
                <a:spcPct val="150000"/>
              </a:lnSpc>
              <a:buFont typeface="Wingdings" panose="05000000000000000000" pitchFamily="2" charset="2"/>
              <a:buChar char="ü"/>
            </a:pPr>
            <a:r>
              <a:rPr lang="es-419" sz="2200" dirty="0"/>
              <a:t>Detecta ataques fallidos e intenciones maliciosas.</a:t>
            </a:r>
          </a:p>
          <a:p>
            <a:pPr marL="342900" indent="-342900">
              <a:lnSpc>
                <a:spcPct val="150000"/>
              </a:lnSpc>
              <a:buFont typeface="Wingdings" panose="05000000000000000000" pitchFamily="2" charset="2"/>
              <a:buChar char="ü"/>
            </a:pPr>
            <a:r>
              <a:rPr lang="es-419" sz="2200" dirty="0"/>
              <a:t>Detección y respuesta en tiempo real.</a:t>
            </a:r>
          </a:p>
          <a:p>
            <a:pPr marL="342900" indent="-342900">
              <a:lnSpc>
                <a:spcPct val="150000"/>
              </a:lnSpc>
              <a:buFont typeface="Wingdings" panose="05000000000000000000" pitchFamily="2" charset="2"/>
              <a:buChar char="ü"/>
            </a:pPr>
            <a:r>
              <a:rPr lang="es-419" sz="2200" dirty="0"/>
              <a:t>La eliminación de evidencia es difícil.</a:t>
            </a: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794" t="50000" r="50886" b="525"/>
          <a:stretch/>
        </p:blipFill>
        <p:spPr>
          <a:xfrm>
            <a:off x="7504644" y="2161250"/>
            <a:ext cx="4030974" cy="3996000"/>
          </a:xfrm>
        </p:spPr>
      </p:pic>
    </p:spTree>
    <p:extLst>
      <p:ext uri="{BB962C8B-B14F-4D97-AF65-F5344CB8AC3E}">
        <p14:creationId xmlns:p14="http://schemas.microsoft.com/office/powerpoint/2010/main" val="1867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9488F1B-D275-4FED-996C-EB52F859DB1D}"/>
              </a:ext>
            </a:extLst>
          </p:cNvPr>
          <p:cNvSpPr>
            <a:spLocks noGrp="1"/>
          </p:cNvSpPr>
          <p:nvPr>
            <p:ph type="title"/>
          </p:nvPr>
        </p:nvSpPr>
        <p:spPr/>
        <p:txBody>
          <a:bodyPr/>
          <a:lstStyle/>
          <a:p>
            <a:r>
              <a:rPr lang="es-419" dirty="0"/>
              <a:t>¿Qué es </a:t>
            </a:r>
            <a:r>
              <a:rPr lang="es-419" dirty="0" err="1"/>
              <a:t>Snort</a:t>
            </a:r>
            <a:r>
              <a:rPr lang="es-419" dirty="0"/>
              <a:t>?</a:t>
            </a:r>
          </a:p>
        </p:txBody>
      </p:sp>
      <p:sp>
        <p:nvSpPr>
          <p:cNvPr id="5" name="CuadroTexto 4">
            <a:extLst>
              <a:ext uri="{FF2B5EF4-FFF2-40B4-BE49-F238E27FC236}">
                <a16:creationId xmlns:a16="http://schemas.microsoft.com/office/drawing/2014/main" id="{4D206AF8-A449-49B5-84CB-CC79F1D0027B}"/>
              </a:ext>
            </a:extLst>
          </p:cNvPr>
          <p:cNvSpPr txBox="1"/>
          <p:nvPr/>
        </p:nvSpPr>
        <p:spPr>
          <a:xfrm>
            <a:off x="6096000" y="1690688"/>
            <a:ext cx="5380634" cy="4154984"/>
          </a:xfrm>
          <a:prstGeom prst="rect">
            <a:avLst/>
          </a:prstGeom>
          <a:noFill/>
        </p:spPr>
        <p:txBody>
          <a:bodyPr wrap="square" rtlCol="0">
            <a:spAutoFit/>
          </a:bodyPr>
          <a:lstStyle/>
          <a:p>
            <a:r>
              <a:rPr lang="es-419" sz="2400" dirty="0" err="1">
                <a:latin typeface="Bahnschrift Light" panose="020B0502040204020203" pitchFamily="34" charset="0"/>
              </a:rPr>
              <a:t>Snort</a:t>
            </a:r>
            <a:r>
              <a:rPr lang="es-419" sz="2400" dirty="0">
                <a:latin typeface="Bahnschrift Light" panose="020B0502040204020203" pitchFamily="34" charset="0"/>
              </a:rPr>
              <a:t> es un Sistema de Detección de Intrusos (IDS) basado en red (IDSN) open </a:t>
            </a:r>
            <a:r>
              <a:rPr lang="es-419" sz="2400" dirty="0" err="1">
                <a:latin typeface="Bahnschrift Light" panose="020B0502040204020203" pitchFamily="34" charset="0"/>
              </a:rPr>
              <a:t>source</a:t>
            </a:r>
            <a:r>
              <a:rPr lang="es-419" sz="2400" dirty="0">
                <a:latin typeface="Bahnschrift Light" panose="020B0502040204020203" pitchFamily="34" charset="0"/>
              </a:rPr>
              <a:t> . Cuenta con un lenguaje de creación de reglas en el que se pueden definir los patrones que se utilizarán a la hora de monitorizar el sistema. Además, ofrece una serie de reglas y filtros ya predefinidos que se pueden ajustar durante su instalación y configuración para que se adapte lo máximo posible a lo que deseamos.</a:t>
            </a:r>
          </a:p>
        </p:txBody>
      </p:sp>
      <p:pic>
        <p:nvPicPr>
          <p:cNvPr id="11" name="Imagen 10">
            <a:extLst>
              <a:ext uri="{FF2B5EF4-FFF2-40B4-BE49-F238E27FC236}">
                <a16:creationId xmlns:a16="http://schemas.microsoft.com/office/drawing/2014/main" id="{FC306CAE-80A1-405D-8E7C-723EA4499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61" y="2049083"/>
            <a:ext cx="5715000" cy="3114675"/>
          </a:xfrm>
          <a:prstGeom prst="rect">
            <a:avLst/>
          </a:prstGeom>
        </p:spPr>
      </p:pic>
      <p:sp>
        <p:nvSpPr>
          <p:cNvPr id="6" name="CuadroTexto 5">
            <a:extLst>
              <a:ext uri="{FF2B5EF4-FFF2-40B4-BE49-F238E27FC236}">
                <a16:creationId xmlns:a16="http://schemas.microsoft.com/office/drawing/2014/main" id="{2612FD12-6901-44E1-8E11-BD50DF72D051}"/>
              </a:ext>
            </a:extLst>
          </p:cNvPr>
          <p:cNvSpPr txBox="1"/>
          <p:nvPr/>
        </p:nvSpPr>
        <p:spPr>
          <a:xfrm>
            <a:off x="8213835" y="6642556"/>
            <a:ext cx="3720662" cy="215444"/>
          </a:xfrm>
          <a:prstGeom prst="rect">
            <a:avLst/>
          </a:prstGeom>
          <a:noFill/>
        </p:spPr>
        <p:txBody>
          <a:bodyPr wrap="square" rtlCol="0">
            <a:spAutoFit/>
          </a:bodyPr>
          <a:lstStyle/>
          <a:p>
            <a:r>
              <a:rPr lang="es-419" sz="800" dirty="0"/>
              <a:t>Fuente: https://openwebinars.net/blog/que-es-snort/</a:t>
            </a:r>
          </a:p>
        </p:txBody>
      </p:sp>
    </p:spTree>
    <p:extLst>
      <p:ext uri="{BB962C8B-B14F-4D97-AF65-F5344CB8AC3E}">
        <p14:creationId xmlns:p14="http://schemas.microsoft.com/office/powerpoint/2010/main" val="201344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F7677C37-C563-4677-ACFE-61A26F3F22C5}"/>
              </a:ext>
            </a:extLst>
          </p:cNvPr>
          <p:cNvGraphicFramePr/>
          <p:nvPr>
            <p:extLst>
              <p:ext uri="{D42A27DB-BD31-4B8C-83A1-F6EECF244321}">
                <p14:modId xmlns:p14="http://schemas.microsoft.com/office/powerpoint/2010/main" val="3555579238"/>
              </p:ext>
            </p:extLst>
          </p:nvPr>
        </p:nvGraphicFramePr>
        <p:xfrm>
          <a:off x="3484179" y="658586"/>
          <a:ext cx="8867228" cy="5886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26FD1794-2105-4293-8A63-DB31597B4591}"/>
              </a:ext>
            </a:extLst>
          </p:cNvPr>
          <p:cNvSpPr>
            <a:spLocks noGrp="1"/>
          </p:cNvSpPr>
          <p:nvPr>
            <p:ph type="title"/>
          </p:nvPr>
        </p:nvSpPr>
        <p:spPr>
          <a:xfrm>
            <a:off x="441434" y="365125"/>
            <a:ext cx="4569372" cy="1325563"/>
          </a:xfrm>
        </p:spPr>
        <p:txBody>
          <a:bodyPr/>
          <a:lstStyle/>
          <a:p>
            <a:pPr algn="r"/>
            <a:r>
              <a:rPr lang="es-419" dirty="0"/>
              <a:t>Características principales</a:t>
            </a:r>
          </a:p>
        </p:txBody>
      </p:sp>
      <p:pic>
        <p:nvPicPr>
          <p:cNvPr id="3" name="Imagen 2">
            <a:extLst>
              <a:ext uri="{FF2B5EF4-FFF2-40B4-BE49-F238E27FC236}">
                <a16:creationId xmlns:a16="http://schemas.microsoft.com/office/drawing/2014/main" id="{DE7318A0-CC24-41E7-8FCF-AD8874EE90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pic>
        <p:nvPicPr>
          <p:cNvPr id="20" name="Imagen 19">
            <a:extLst>
              <a:ext uri="{FF2B5EF4-FFF2-40B4-BE49-F238E27FC236}">
                <a16:creationId xmlns:a16="http://schemas.microsoft.com/office/drawing/2014/main" id="{97174A9B-A152-4B20-8FA7-B77CAD989147}"/>
              </a:ext>
            </a:extLst>
          </p:cNvPr>
          <p:cNvPicPr>
            <a:picLocks noChangeAspect="1"/>
          </p:cNvPicPr>
          <p:nvPr/>
        </p:nvPicPr>
        <p:blipFill>
          <a:blip r:embed="rId9"/>
          <a:stretch>
            <a:fillRect/>
          </a:stretch>
        </p:blipFill>
        <p:spPr>
          <a:xfrm>
            <a:off x="6834469" y="2646668"/>
            <a:ext cx="2101914" cy="2124000"/>
          </a:xfrm>
          <a:prstGeom prst="rect">
            <a:avLst/>
          </a:prstGeom>
        </p:spPr>
      </p:pic>
    </p:spTree>
    <p:extLst>
      <p:ext uri="{BB962C8B-B14F-4D97-AF65-F5344CB8AC3E}">
        <p14:creationId xmlns:p14="http://schemas.microsoft.com/office/powerpoint/2010/main" val="149132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
                                            <p:graphicEl>
                                              <a:dgm id="{C031ED27-C77D-4AAB-A5C7-B937E5788502}"/>
                                            </p:graphicEl>
                                          </p:spTgt>
                                        </p:tgtEl>
                                        <p:attrNameLst>
                                          <p:attrName>style.visibility</p:attrName>
                                        </p:attrNameLst>
                                      </p:cBhvr>
                                      <p:to>
                                        <p:strVal val="visible"/>
                                      </p:to>
                                    </p:set>
                                    <p:animEffect transition="in" filter="circle(out)">
                                      <p:cBhvr>
                                        <p:cTn id="7" dur="2000"/>
                                        <p:tgtEl>
                                          <p:spTgt spid="4">
                                            <p:graphicEl>
                                              <a:dgm id="{C031ED27-C77D-4AAB-A5C7-B937E578850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4">
                                            <p:graphicEl>
                                              <a:dgm id="{6196CF04-F967-490D-9AEF-294FD5FAFD18}"/>
                                            </p:graphicEl>
                                          </p:spTgt>
                                        </p:tgtEl>
                                        <p:attrNameLst>
                                          <p:attrName>style.visibility</p:attrName>
                                        </p:attrNameLst>
                                      </p:cBhvr>
                                      <p:to>
                                        <p:strVal val="visible"/>
                                      </p:to>
                                    </p:set>
                                    <p:animEffect transition="in" filter="circle(out)">
                                      <p:cBhvr>
                                        <p:cTn id="12" dur="2000"/>
                                        <p:tgtEl>
                                          <p:spTgt spid="4">
                                            <p:graphicEl>
                                              <a:dgm id="{6196CF04-F967-490D-9AEF-294FD5FAFD1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4">
                                            <p:graphicEl>
                                              <a:dgm id="{149863B8-FA58-4C3A-92EA-C154A279CE16}"/>
                                            </p:graphicEl>
                                          </p:spTgt>
                                        </p:tgtEl>
                                        <p:attrNameLst>
                                          <p:attrName>style.visibility</p:attrName>
                                        </p:attrNameLst>
                                      </p:cBhvr>
                                      <p:to>
                                        <p:strVal val="visible"/>
                                      </p:to>
                                    </p:set>
                                    <p:animEffect transition="in" filter="circle(out)">
                                      <p:cBhvr>
                                        <p:cTn id="17" dur="2000"/>
                                        <p:tgtEl>
                                          <p:spTgt spid="4">
                                            <p:graphicEl>
                                              <a:dgm id="{149863B8-FA58-4C3A-92EA-C154A279CE16}"/>
                                            </p:graphicEl>
                                          </p:spTgt>
                                        </p:tgtEl>
                                      </p:cBhvr>
                                    </p:animEffect>
                                  </p:childTnLst>
                                </p:cTn>
                              </p:par>
                              <p:par>
                                <p:cTn id="18" presetID="6" presetClass="entr" presetSubtype="32" fill="hold" grpId="0" nodeType="withEffect">
                                  <p:stCondLst>
                                    <p:cond delay="0"/>
                                  </p:stCondLst>
                                  <p:childTnLst>
                                    <p:set>
                                      <p:cBhvr>
                                        <p:cTn id="19" dur="1" fill="hold">
                                          <p:stCondLst>
                                            <p:cond delay="0"/>
                                          </p:stCondLst>
                                        </p:cTn>
                                        <p:tgtEl>
                                          <p:spTgt spid="4">
                                            <p:graphicEl>
                                              <a:dgm id="{7EB7B514-1155-4B6C-854B-42E3164FA6D2}"/>
                                            </p:graphicEl>
                                          </p:spTgt>
                                        </p:tgtEl>
                                        <p:attrNameLst>
                                          <p:attrName>style.visibility</p:attrName>
                                        </p:attrNameLst>
                                      </p:cBhvr>
                                      <p:to>
                                        <p:strVal val="visible"/>
                                      </p:to>
                                    </p:set>
                                    <p:animEffect transition="in" filter="circle(out)">
                                      <p:cBhvr>
                                        <p:cTn id="20" dur="2000"/>
                                        <p:tgtEl>
                                          <p:spTgt spid="4">
                                            <p:graphicEl>
                                              <a:dgm id="{7EB7B514-1155-4B6C-854B-42E3164FA6D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grpId="0" nodeType="clickEffect">
                                  <p:stCondLst>
                                    <p:cond delay="0"/>
                                  </p:stCondLst>
                                  <p:childTnLst>
                                    <p:set>
                                      <p:cBhvr>
                                        <p:cTn id="24" dur="1" fill="hold">
                                          <p:stCondLst>
                                            <p:cond delay="0"/>
                                          </p:stCondLst>
                                        </p:cTn>
                                        <p:tgtEl>
                                          <p:spTgt spid="4">
                                            <p:graphicEl>
                                              <a:dgm id="{69E2561B-B053-4021-BA65-E5E88D583647}"/>
                                            </p:graphicEl>
                                          </p:spTgt>
                                        </p:tgtEl>
                                        <p:attrNameLst>
                                          <p:attrName>style.visibility</p:attrName>
                                        </p:attrNameLst>
                                      </p:cBhvr>
                                      <p:to>
                                        <p:strVal val="visible"/>
                                      </p:to>
                                    </p:set>
                                    <p:animEffect transition="in" filter="circle(out)">
                                      <p:cBhvr>
                                        <p:cTn id="25" dur="2000"/>
                                        <p:tgtEl>
                                          <p:spTgt spid="4">
                                            <p:graphicEl>
                                              <a:dgm id="{69E2561B-B053-4021-BA65-E5E88D583647}"/>
                                            </p:graphicEl>
                                          </p:spTgt>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4">
                                            <p:graphicEl>
                                              <a:dgm id="{46C5017C-345B-4EC1-ACF1-739BAB6ED1E1}"/>
                                            </p:graphicEl>
                                          </p:spTgt>
                                        </p:tgtEl>
                                        <p:attrNameLst>
                                          <p:attrName>style.visibility</p:attrName>
                                        </p:attrNameLst>
                                      </p:cBhvr>
                                      <p:to>
                                        <p:strVal val="visible"/>
                                      </p:to>
                                    </p:set>
                                    <p:animEffect transition="in" filter="circle(out)">
                                      <p:cBhvr>
                                        <p:cTn id="28" dur="2000"/>
                                        <p:tgtEl>
                                          <p:spTgt spid="4">
                                            <p:graphicEl>
                                              <a:dgm id="{46C5017C-345B-4EC1-ACF1-739BAB6ED1E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32" fill="hold" grpId="0" nodeType="clickEffect">
                                  <p:stCondLst>
                                    <p:cond delay="0"/>
                                  </p:stCondLst>
                                  <p:childTnLst>
                                    <p:set>
                                      <p:cBhvr>
                                        <p:cTn id="32" dur="1" fill="hold">
                                          <p:stCondLst>
                                            <p:cond delay="0"/>
                                          </p:stCondLst>
                                        </p:cTn>
                                        <p:tgtEl>
                                          <p:spTgt spid="4">
                                            <p:graphicEl>
                                              <a:dgm id="{FF4CC942-68C6-485C-A11C-C80989953CD2}"/>
                                            </p:graphicEl>
                                          </p:spTgt>
                                        </p:tgtEl>
                                        <p:attrNameLst>
                                          <p:attrName>style.visibility</p:attrName>
                                        </p:attrNameLst>
                                      </p:cBhvr>
                                      <p:to>
                                        <p:strVal val="visible"/>
                                      </p:to>
                                    </p:set>
                                    <p:animEffect transition="in" filter="circle(out)">
                                      <p:cBhvr>
                                        <p:cTn id="33" dur="2000"/>
                                        <p:tgtEl>
                                          <p:spTgt spid="4">
                                            <p:graphicEl>
                                              <a:dgm id="{FF4CC942-68C6-485C-A11C-C80989953CD2}"/>
                                            </p:graphicEl>
                                          </p:spTgt>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4">
                                            <p:graphicEl>
                                              <a:dgm id="{91F03EE8-9773-46A2-BC10-6F7C810ADBA0}"/>
                                            </p:graphicEl>
                                          </p:spTgt>
                                        </p:tgtEl>
                                        <p:attrNameLst>
                                          <p:attrName>style.visibility</p:attrName>
                                        </p:attrNameLst>
                                      </p:cBhvr>
                                      <p:to>
                                        <p:strVal val="visible"/>
                                      </p:to>
                                    </p:set>
                                    <p:animEffect transition="in" filter="circle(out)">
                                      <p:cBhvr>
                                        <p:cTn id="36" dur="2000"/>
                                        <p:tgtEl>
                                          <p:spTgt spid="4">
                                            <p:graphicEl>
                                              <a:dgm id="{91F03EE8-9773-46A2-BC10-6F7C810ADBA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32" fill="hold" grpId="0" nodeType="clickEffect">
                                  <p:stCondLst>
                                    <p:cond delay="0"/>
                                  </p:stCondLst>
                                  <p:childTnLst>
                                    <p:set>
                                      <p:cBhvr>
                                        <p:cTn id="40" dur="1" fill="hold">
                                          <p:stCondLst>
                                            <p:cond delay="0"/>
                                          </p:stCondLst>
                                        </p:cTn>
                                        <p:tgtEl>
                                          <p:spTgt spid="4">
                                            <p:graphicEl>
                                              <a:dgm id="{94E9603D-CF0A-4145-B596-A3D609DC592B}"/>
                                            </p:graphicEl>
                                          </p:spTgt>
                                        </p:tgtEl>
                                        <p:attrNameLst>
                                          <p:attrName>style.visibility</p:attrName>
                                        </p:attrNameLst>
                                      </p:cBhvr>
                                      <p:to>
                                        <p:strVal val="visible"/>
                                      </p:to>
                                    </p:set>
                                    <p:animEffect transition="in" filter="circle(out)">
                                      <p:cBhvr>
                                        <p:cTn id="41" dur="2000"/>
                                        <p:tgtEl>
                                          <p:spTgt spid="4">
                                            <p:graphicEl>
                                              <a:dgm id="{94E9603D-CF0A-4145-B596-A3D609DC592B}"/>
                                            </p:graphicEl>
                                          </p:spTgt>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4">
                                            <p:graphicEl>
                                              <a:dgm id="{C82BF05E-2EC5-445A-A872-8E511A24494B}"/>
                                            </p:graphicEl>
                                          </p:spTgt>
                                        </p:tgtEl>
                                        <p:attrNameLst>
                                          <p:attrName>style.visibility</p:attrName>
                                        </p:attrNameLst>
                                      </p:cBhvr>
                                      <p:to>
                                        <p:strVal val="visible"/>
                                      </p:to>
                                    </p:set>
                                    <p:animEffect transition="in" filter="circle(out)">
                                      <p:cBhvr>
                                        <p:cTn id="44" dur="2000"/>
                                        <p:tgtEl>
                                          <p:spTgt spid="4">
                                            <p:graphicEl>
                                              <a:dgm id="{C82BF05E-2EC5-445A-A872-8E511A24494B}"/>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grpId="0" nodeType="clickEffect">
                                  <p:stCondLst>
                                    <p:cond delay="0"/>
                                  </p:stCondLst>
                                  <p:childTnLst>
                                    <p:set>
                                      <p:cBhvr>
                                        <p:cTn id="48" dur="1" fill="hold">
                                          <p:stCondLst>
                                            <p:cond delay="0"/>
                                          </p:stCondLst>
                                        </p:cTn>
                                        <p:tgtEl>
                                          <p:spTgt spid="4">
                                            <p:graphicEl>
                                              <a:dgm id="{C0F2180A-8AEB-49C5-BC3D-112AC6631E4F}"/>
                                            </p:graphicEl>
                                          </p:spTgt>
                                        </p:tgtEl>
                                        <p:attrNameLst>
                                          <p:attrName>style.visibility</p:attrName>
                                        </p:attrNameLst>
                                      </p:cBhvr>
                                      <p:to>
                                        <p:strVal val="visible"/>
                                      </p:to>
                                    </p:set>
                                    <p:animEffect transition="in" filter="circle(out)">
                                      <p:cBhvr>
                                        <p:cTn id="49" dur="2000"/>
                                        <p:tgtEl>
                                          <p:spTgt spid="4">
                                            <p:graphicEl>
                                              <a:dgm id="{C0F2180A-8AEB-49C5-BC3D-112AC6631E4F}"/>
                                            </p:graphicEl>
                                          </p:spTgt>
                                        </p:tgtEl>
                                      </p:cBhvr>
                                    </p:animEffect>
                                  </p:childTnLst>
                                </p:cTn>
                              </p:par>
                              <p:par>
                                <p:cTn id="50" presetID="6" presetClass="entr" presetSubtype="32" fill="hold" grpId="0" nodeType="withEffect">
                                  <p:stCondLst>
                                    <p:cond delay="0"/>
                                  </p:stCondLst>
                                  <p:childTnLst>
                                    <p:set>
                                      <p:cBhvr>
                                        <p:cTn id="51" dur="1" fill="hold">
                                          <p:stCondLst>
                                            <p:cond delay="0"/>
                                          </p:stCondLst>
                                        </p:cTn>
                                        <p:tgtEl>
                                          <p:spTgt spid="4">
                                            <p:graphicEl>
                                              <a:dgm id="{44ADBE93-887F-4674-9143-B069B5002912}"/>
                                            </p:graphicEl>
                                          </p:spTgt>
                                        </p:tgtEl>
                                        <p:attrNameLst>
                                          <p:attrName>style.visibility</p:attrName>
                                        </p:attrNameLst>
                                      </p:cBhvr>
                                      <p:to>
                                        <p:strVal val="visible"/>
                                      </p:to>
                                    </p:set>
                                    <p:animEffect transition="in" filter="circle(out)">
                                      <p:cBhvr>
                                        <p:cTn id="52" dur="2000"/>
                                        <p:tgtEl>
                                          <p:spTgt spid="4">
                                            <p:graphicEl>
                                              <a:dgm id="{44ADBE93-887F-4674-9143-B069B5002912}"/>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32" fill="hold" grpId="0" nodeType="clickEffect">
                                  <p:stCondLst>
                                    <p:cond delay="0"/>
                                  </p:stCondLst>
                                  <p:childTnLst>
                                    <p:set>
                                      <p:cBhvr>
                                        <p:cTn id="56" dur="1" fill="hold">
                                          <p:stCondLst>
                                            <p:cond delay="0"/>
                                          </p:stCondLst>
                                        </p:cTn>
                                        <p:tgtEl>
                                          <p:spTgt spid="4">
                                            <p:graphicEl>
                                              <a:dgm id="{08089F63-E95E-400F-9019-B53C1A9D037B}"/>
                                            </p:graphicEl>
                                          </p:spTgt>
                                        </p:tgtEl>
                                        <p:attrNameLst>
                                          <p:attrName>style.visibility</p:attrName>
                                        </p:attrNameLst>
                                      </p:cBhvr>
                                      <p:to>
                                        <p:strVal val="visible"/>
                                      </p:to>
                                    </p:set>
                                    <p:animEffect transition="in" filter="circle(out)">
                                      <p:cBhvr>
                                        <p:cTn id="57" dur="2000"/>
                                        <p:tgtEl>
                                          <p:spTgt spid="4">
                                            <p:graphicEl>
                                              <a:dgm id="{08089F63-E95E-400F-9019-B53C1A9D037B}"/>
                                            </p:graphicEl>
                                          </p:spTgt>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4">
                                            <p:graphicEl>
                                              <a:dgm id="{68C98738-2FF1-43F5-ACA9-4C22C1F68634}"/>
                                            </p:graphicEl>
                                          </p:spTgt>
                                        </p:tgtEl>
                                        <p:attrNameLst>
                                          <p:attrName>style.visibility</p:attrName>
                                        </p:attrNameLst>
                                      </p:cBhvr>
                                      <p:to>
                                        <p:strVal val="visible"/>
                                      </p:to>
                                    </p:set>
                                    <p:animEffect transition="in" filter="circle(out)">
                                      <p:cBhvr>
                                        <p:cTn id="60" dur="2000"/>
                                        <p:tgtEl>
                                          <p:spTgt spid="4">
                                            <p:graphicEl>
                                              <a:dgm id="{68C98738-2FF1-43F5-ACA9-4C22C1F68634}"/>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32" fill="hold" grpId="0" nodeType="clickEffect">
                                  <p:stCondLst>
                                    <p:cond delay="0"/>
                                  </p:stCondLst>
                                  <p:childTnLst>
                                    <p:set>
                                      <p:cBhvr>
                                        <p:cTn id="64" dur="1" fill="hold">
                                          <p:stCondLst>
                                            <p:cond delay="0"/>
                                          </p:stCondLst>
                                        </p:cTn>
                                        <p:tgtEl>
                                          <p:spTgt spid="4">
                                            <p:graphicEl>
                                              <a:dgm id="{BE3F814F-6FE4-49D3-B76D-B045C5F1464C}"/>
                                            </p:graphicEl>
                                          </p:spTgt>
                                        </p:tgtEl>
                                        <p:attrNameLst>
                                          <p:attrName>style.visibility</p:attrName>
                                        </p:attrNameLst>
                                      </p:cBhvr>
                                      <p:to>
                                        <p:strVal val="visible"/>
                                      </p:to>
                                    </p:set>
                                    <p:animEffect transition="in" filter="circle(out)">
                                      <p:cBhvr>
                                        <p:cTn id="65" dur="2000"/>
                                        <p:tgtEl>
                                          <p:spTgt spid="4">
                                            <p:graphicEl>
                                              <a:dgm id="{BE3F814F-6FE4-49D3-B76D-B045C5F1464C}"/>
                                            </p:graphicEl>
                                          </p:spTgt>
                                        </p:tgtEl>
                                      </p:cBhvr>
                                    </p:animEffect>
                                  </p:childTnLst>
                                </p:cTn>
                              </p:par>
                              <p:par>
                                <p:cTn id="66" presetID="6" presetClass="entr" presetSubtype="32" fill="hold" grpId="0" nodeType="withEffect">
                                  <p:stCondLst>
                                    <p:cond delay="0"/>
                                  </p:stCondLst>
                                  <p:childTnLst>
                                    <p:set>
                                      <p:cBhvr>
                                        <p:cTn id="67" dur="1" fill="hold">
                                          <p:stCondLst>
                                            <p:cond delay="0"/>
                                          </p:stCondLst>
                                        </p:cTn>
                                        <p:tgtEl>
                                          <p:spTgt spid="4">
                                            <p:graphicEl>
                                              <a:dgm id="{DD79485E-ED00-4191-9F3D-082BD5071E0F}"/>
                                            </p:graphicEl>
                                          </p:spTgt>
                                        </p:tgtEl>
                                        <p:attrNameLst>
                                          <p:attrName>style.visibility</p:attrName>
                                        </p:attrNameLst>
                                      </p:cBhvr>
                                      <p:to>
                                        <p:strVal val="visible"/>
                                      </p:to>
                                    </p:set>
                                    <p:animEffect transition="in" filter="circle(out)">
                                      <p:cBhvr>
                                        <p:cTn id="68" dur="2000"/>
                                        <p:tgtEl>
                                          <p:spTgt spid="4">
                                            <p:graphicEl>
                                              <a:dgm id="{DD79485E-ED00-4191-9F3D-082BD5071E0F}"/>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32" fill="hold" grpId="0" nodeType="clickEffect">
                                  <p:stCondLst>
                                    <p:cond delay="0"/>
                                  </p:stCondLst>
                                  <p:childTnLst>
                                    <p:set>
                                      <p:cBhvr>
                                        <p:cTn id="72" dur="1" fill="hold">
                                          <p:stCondLst>
                                            <p:cond delay="0"/>
                                          </p:stCondLst>
                                        </p:cTn>
                                        <p:tgtEl>
                                          <p:spTgt spid="4">
                                            <p:graphicEl>
                                              <a:dgm id="{EACCC66B-A7A7-4370-9228-EDCA4137C765}"/>
                                            </p:graphicEl>
                                          </p:spTgt>
                                        </p:tgtEl>
                                        <p:attrNameLst>
                                          <p:attrName>style.visibility</p:attrName>
                                        </p:attrNameLst>
                                      </p:cBhvr>
                                      <p:to>
                                        <p:strVal val="visible"/>
                                      </p:to>
                                    </p:set>
                                    <p:animEffect transition="in" filter="circle(out)">
                                      <p:cBhvr>
                                        <p:cTn id="73" dur="2000"/>
                                        <p:tgtEl>
                                          <p:spTgt spid="4">
                                            <p:graphicEl>
                                              <a:dgm id="{EACCC66B-A7A7-4370-9228-EDCA4137C765}"/>
                                            </p:graphicEl>
                                          </p:spTgt>
                                        </p:tgtEl>
                                      </p:cBhvr>
                                    </p:animEffect>
                                  </p:childTnLst>
                                </p:cTn>
                              </p:par>
                              <p:par>
                                <p:cTn id="74" presetID="6" presetClass="entr" presetSubtype="32" fill="hold" grpId="0" nodeType="withEffect">
                                  <p:stCondLst>
                                    <p:cond delay="0"/>
                                  </p:stCondLst>
                                  <p:childTnLst>
                                    <p:set>
                                      <p:cBhvr>
                                        <p:cTn id="75" dur="1" fill="hold">
                                          <p:stCondLst>
                                            <p:cond delay="0"/>
                                          </p:stCondLst>
                                        </p:cTn>
                                        <p:tgtEl>
                                          <p:spTgt spid="4">
                                            <p:graphicEl>
                                              <a:dgm id="{3FEB720D-EE62-4F9B-B44C-9CD3FF1C6A7E}"/>
                                            </p:graphicEl>
                                          </p:spTgt>
                                        </p:tgtEl>
                                        <p:attrNameLst>
                                          <p:attrName>style.visibility</p:attrName>
                                        </p:attrNameLst>
                                      </p:cBhvr>
                                      <p:to>
                                        <p:strVal val="visible"/>
                                      </p:to>
                                    </p:set>
                                    <p:animEffect transition="in" filter="circle(out)">
                                      <p:cBhvr>
                                        <p:cTn id="76" dur="2000"/>
                                        <p:tgtEl>
                                          <p:spTgt spid="4">
                                            <p:graphicEl>
                                              <a:dgm id="{3FEB720D-EE62-4F9B-B44C-9CD3FF1C6A7E}"/>
                                            </p:graphicEl>
                                          </p:spTgt>
                                        </p:tgtEl>
                                      </p:cBhvr>
                                    </p:animEffect>
                                  </p:childTnLst>
                                </p:cTn>
                              </p:par>
                              <p:par>
                                <p:cTn id="77" presetID="6" presetClass="entr" presetSubtype="32" fill="hold" grpId="0" nodeType="withEffect">
                                  <p:stCondLst>
                                    <p:cond delay="0"/>
                                  </p:stCondLst>
                                  <p:childTnLst>
                                    <p:set>
                                      <p:cBhvr>
                                        <p:cTn id="78" dur="1" fill="hold">
                                          <p:stCondLst>
                                            <p:cond delay="0"/>
                                          </p:stCondLst>
                                        </p:cTn>
                                        <p:tgtEl>
                                          <p:spTgt spid="4">
                                            <p:graphicEl>
                                              <a:dgm id="{ED8874EA-F46D-44FB-9424-FB75FD626B55}"/>
                                            </p:graphicEl>
                                          </p:spTgt>
                                        </p:tgtEl>
                                        <p:attrNameLst>
                                          <p:attrName>style.visibility</p:attrName>
                                        </p:attrNameLst>
                                      </p:cBhvr>
                                      <p:to>
                                        <p:strVal val="visible"/>
                                      </p:to>
                                    </p:set>
                                    <p:animEffect transition="in" filter="circle(out)">
                                      <p:cBhvr>
                                        <p:cTn id="79" dur="2000"/>
                                        <p:tgtEl>
                                          <p:spTgt spid="4">
                                            <p:graphicEl>
                                              <a:dgm id="{ED8874EA-F46D-44FB-9424-FB75FD626B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82179-B1FD-48A2-B80E-BEA1CD8159E9}"/>
              </a:ext>
            </a:extLst>
          </p:cNvPr>
          <p:cNvSpPr>
            <a:spLocks noGrp="1"/>
          </p:cNvSpPr>
          <p:nvPr>
            <p:ph type="title"/>
          </p:nvPr>
        </p:nvSpPr>
        <p:spPr/>
        <p:txBody>
          <a:bodyPr/>
          <a:lstStyle/>
          <a:p>
            <a:pPr algn="ctr"/>
            <a:r>
              <a:rPr lang="es-419" dirty="0"/>
              <a:t>Componentes de </a:t>
            </a:r>
            <a:r>
              <a:rPr lang="es-419" dirty="0" err="1"/>
              <a:t>Snort</a:t>
            </a:r>
            <a:endParaRPr lang="es-419" dirty="0"/>
          </a:p>
        </p:txBody>
      </p:sp>
      <p:sp>
        <p:nvSpPr>
          <p:cNvPr id="4" name="Marcador de contenido 3">
            <a:extLst>
              <a:ext uri="{FF2B5EF4-FFF2-40B4-BE49-F238E27FC236}">
                <a16:creationId xmlns:a16="http://schemas.microsoft.com/office/drawing/2014/main" id="{07821220-7053-4436-85D1-54DDADA1D408}"/>
              </a:ext>
            </a:extLst>
          </p:cNvPr>
          <p:cNvSpPr>
            <a:spLocks noGrp="1"/>
          </p:cNvSpPr>
          <p:nvPr>
            <p:ph sz="half" idx="1"/>
          </p:nvPr>
        </p:nvSpPr>
        <p:spPr>
          <a:xfrm>
            <a:off x="838200" y="3240607"/>
            <a:ext cx="5181600" cy="1521373"/>
          </a:xfrm>
        </p:spPr>
        <p:txBody>
          <a:bodyPr/>
          <a:lstStyle/>
          <a:p>
            <a:r>
              <a:rPr lang="es-419" dirty="0" err="1"/>
              <a:t>Snort</a:t>
            </a:r>
            <a:r>
              <a:rPr lang="es-419" dirty="0"/>
              <a:t> se compone de cuatro componentes principales, que encadenados permiten que cumpla con sus diversos modos.</a:t>
            </a:r>
          </a:p>
        </p:txBody>
      </p:sp>
      <p:graphicFrame>
        <p:nvGraphicFramePr>
          <p:cNvPr id="6" name="Marcador de contenido 5">
            <a:extLst>
              <a:ext uri="{FF2B5EF4-FFF2-40B4-BE49-F238E27FC236}">
                <a16:creationId xmlns:a16="http://schemas.microsoft.com/office/drawing/2014/main" id="{86F4BB3A-0AAF-4FA8-A8A9-46F8D4130C84}"/>
              </a:ext>
            </a:extLst>
          </p:cNvPr>
          <p:cNvGraphicFramePr>
            <a:graphicFrameLocks noGrp="1"/>
          </p:cNvGraphicFramePr>
          <p:nvPr>
            <p:ph sz="half" idx="2"/>
            <p:extLst>
              <p:ext uri="{D42A27DB-BD31-4B8C-83A1-F6EECF244321}">
                <p14:modId xmlns:p14="http://schemas.microsoft.com/office/powerpoint/2010/main" val="31009049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a:extLst>
              <a:ext uri="{FF2B5EF4-FFF2-40B4-BE49-F238E27FC236}">
                <a16:creationId xmlns:a16="http://schemas.microsoft.com/office/drawing/2014/main" id="{FC03F54C-F8A5-4CEF-BDF4-916153204A62}"/>
              </a:ext>
            </a:extLst>
          </p:cNvPr>
          <p:cNvPicPr>
            <a:picLocks noChangeAspect="1"/>
          </p:cNvPicPr>
          <p:nvPr/>
        </p:nvPicPr>
        <p:blipFill>
          <a:blip r:embed="rId8">
            <a:duotone>
              <a:prstClr val="black"/>
              <a:srgbClr val="E25879">
                <a:tint val="45000"/>
                <a:satMod val="400000"/>
              </a:srgb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707581" y="2989367"/>
            <a:ext cx="840978" cy="840978"/>
          </a:xfrm>
          <a:prstGeom prst="rect">
            <a:avLst/>
          </a:prstGeom>
        </p:spPr>
      </p:pic>
      <p:pic>
        <p:nvPicPr>
          <p:cNvPr id="10" name="Imagen 9">
            <a:extLst>
              <a:ext uri="{FF2B5EF4-FFF2-40B4-BE49-F238E27FC236}">
                <a16:creationId xmlns:a16="http://schemas.microsoft.com/office/drawing/2014/main" id="{2A959DA9-20E6-4FF5-A0AF-B12BD5CD91F5}"/>
              </a:ext>
            </a:extLst>
          </p:cNvPr>
          <p:cNvPicPr>
            <a:picLocks noChangeAspect="1"/>
          </p:cNvPicPr>
          <p:nvPr/>
        </p:nvPicPr>
        <p:blipFill>
          <a:blip r:embed="rId10">
            <a:duotone>
              <a:prstClr val="black"/>
              <a:srgbClr val="B61A3F">
                <a:tint val="45000"/>
                <a:satMod val="400000"/>
              </a:srgb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98912" y="2989367"/>
            <a:ext cx="840978" cy="840978"/>
          </a:xfrm>
          <a:prstGeom prst="rect">
            <a:avLst/>
          </a:prstGeom>
        </p:spPr>
      </p:pic>
      <p:pic>
        <p:nvPicPr>
          <p:cNvPr id="12" name="Imagen 11">
            <a:extLst>
              <a:ext uri="{FF2B5EF4-FFF2-40B4-BE49-F238E27FC236}">
                <a16:creationId xmlns:a16="http://schemas.microsoft.com/office/drawing/2014/main" id="{5DC06696-C576-4B9F-B54B-87B13B2456E3}"/>
              </a:ext>
            </a:extLst>
          </p:cNvPr>
          <p:cNvPicPr>
            <a:picLocks noChangeAspect="1"/>
          </p:cNvPicPr>
          <p:nvPr/>
        </p:nvPicPr>
        <p:blipFill>
          <a:blip r:embed="rId12">
            <a:duotone>
              <a:prstClr val="black"/>
              <a:srgbClr val="7A1440">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707581" y="4045586"/>
            <a:ext cx="840978" cy="840978"/>
          </a:xfrm>
          <a:prstGeom prst="rect">
            <a:avLst/>
          </a:prstGeom>
        </p:spPr>
      </p:pic>
      <p:pic>
        <p:nvPicPr>
          <p:cNvPr id="14" name="Imagen 13">
            <a:extLst>
              <a:ext uri="{FF2B5EF4-FFF2-40B4-BE49-F238E27FC236}">
                <a16:creationId xmlns:a16="http://schemas.microsoft.com/office/drawing/2014/main" id="{FA63E2E9-3ED3-4CB9-8020-499F368EA63E}"/>
              </a:ext>
            </a:extLst>
          </p:cNvPr>
          <p:cNvPicPr>
            <a:picLocks noChangeAspect="1"/>
          </p:cNvPicPr>
          <p:nvPr/>
        </p:nvPicPr>
        <p:blipFill>
          <a:blip r:embed="rId14">
            <a:duotone>
              <a:prstClr val="black"/>
              <a:srgbClr val="DC2875">
                <a:tint val="45000"/>
                <a:satMod val="400000"/>
              </a:srgbClr>
            </a:duotone>
            <a:extLst>
              <a:ext uri="{28A0092B-C50C-407E-A947-70E740481C1C}">
                <a14:useLocalDpi xmlns:a14="http://schemas.microsoft.com/office/drawing/2010/main" val="0"/>
              </a:ext>
            </a:extLst>
          </a:blip>
          <a:stretch>
            <a:fillRect/>
          </a:stretch>
        </p:blipFill>
        <p:spPr>
          <a:xfrm>
            <a:off x="7098911" y="4052405"/>
            <a:ext cx="840979" cy="840979"/>
          </a:xfrm>
          <a:prstGeom prst="rect">
            <a:avLst/>
          </a:prstGeom>
        </p:spPr>
      </p:pic>
      <p:pic>
        <p:nvPicPr>
          <p:cNvPr id="11" name="Imagen 10">
            <a:extLst>
              <a:ext uri="{FF2B5EF4-FFF2-40B4-BE49-F238E27FC236}">
                <a16:creationId xmlns:a16="http://schemas.microsoft.com/office/drawing/2014/main" id="{EA9399DE-F362-428E-8B8E-545838CC4A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6509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C02D176C-6F66-43DC-99A3-895967AFCAB2}"/>
                                            </p:graphicEl>
                                          </p:spTgt>
                                        </p:tgtEl>
                                        <p:attrNameLst>
                                          <p:attrName>style.visibility</p:attrName>
                                        </p:attrNameLst>
                                      </p:cBhvr>
                                      <p:to>
                                        <p:strVal val="visible"/>
                                      </p:to>
                                    </p:set>
                                    <p:animEffect transition="in" filter="fade">
                                      <p:cBhvr>
                                        <p:cTn id="7" dur="500"/>
                                        <p:tgtEl>
                                          <p:spTgt spid="6">
                                            <p:graphicEl>
                                              <a:dgm id="{C02D176C-6F66-43DC-99A3-895967AFCAB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7ED1A500-B9A6-4DCF-A6DD-25FCE2FC02A4}"/>
                                            </p:graphicEl>
                                          </p:spTgt>
                                        </p:tgtEl>
                                        <p:attrNameLst>
                                          <p:attrName>style.visibility</p:attrName>
                                        </p:attrNameLst>
                                      </p:cBhvr>
                                      <p:to>
                                        <p:strVal val="visible"/>
                                      </p:to>
                                    </p:set>
                                    <p:animEffect transition="in" filter="fade">
                                      <p:cBhvr>
                                        <p:cTn id="12" dur="500"/>
                                        <p:tgtEl>
                                          <p:spTgt spid="6">
                                            <p:graphicEl>
                                              <a:dgm id="{7ED1A500-B9A6-4DCF-A6DD-25FCE2FC02A4}"/>
                                            </p:graphic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F9E306BF-AE11-4978-8090-46E64E879F5B}"/>
                                            </p:graphicEl>
                                          </p:spTgt>
                                        </p:tgtEl>
                                        <p:attrNameLst>
                                          <p:attrName>style.visibility</p:attrName>
                                        </p:attrNameLst>
                                      </p:cBhvr>
                                      <p:to>
                                        <p:strVal val="visible"/>
                                      </p:to>
                                    </p:set>
                                    <p:animEffect transition="in" filter="fade">
                                      <p:cBhvr>
                                        <p:cTn id="20" dur="500"/>
                                        <p:tgtEl>
                                          <p:spTgt spid="6">
                                            <p:graphicEl>
                                              <a:dgm id="{F9E306BF-AE11-4978-8090-46E64E879F5B}"/>
                                            </p:graphicEl>
                                          </p:spTgt>
                                        </p:tgtEl>
                                      </p:cBhvr>
                                    </p:animEffect>
                                  </p:childTnLst>
                                </p:cTn>
                              </p:par>
                              <p:par>
                                <p:cTn id="21" presetID="3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9C27226C-F975-4563-8226-5241971C8602}"/>
                                            </p:graphicEl>
                                          </p:spTgt>
                                        </p:tgtEl>
                                        <p:attrNameLst>
                                          <p:attrName>style.visibility</p:attrName>
                                        </p:attrNameLst>
                                      </p:cBhvr>
                                      <p:to>
                                        <p:strVal val="visible"/>
                                      </p:to>
                                    </p:set>
                                    <p:animEffect transition="in" filter="fade">
                                      <p:cBhvr>
                                        <p:cTn id="31" dur="500"/>
                                        <p:tgtEl>
                                          <p:spTgt spid="6">
                                            <p:graphicEl>
                                              <a:dgm id="{9C27226C-F975-4563-8226-5241971C8602}"/>
                                            </p:graphic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4CC57970-8BE3-4B50-8762-29DF7B3357ED}"/>
                                            </p:graphicEl>
                                          </p:spTgt>
                                        </p:tgtEl>
                                        <p:attrNameLst>
                                          <p:attrName>style.visibility</p:attrName>
                                        </p:attrNameLst>
                                      </p:cBhvr>
                                      <p:to>
                                        <p:strVal val="visible"/>
                                      </p:to>
                                    </p:set>
                                    <p:animEffect transition="in" filter="fade">
                                      <p:cBhvr>
                                        <p:cTn id="41" dur="500"/>
                                        <p:tgtEl>
                                          <p:spTgt spid="6">
                                            <p:graphicEl>
                                              <a:dgm id="{4CC57970-8BE3-4B50-8762-29DF7B3357ED}"/>
                                            </p:graphicEl>
                                          </p:spTgt>
                                        </p:tgtEl>
                                      </p:cBhvr>
                                    </p:animEffect>
                                  </p:childTnLst>
                                </p:cTn>
                              </p:par>
                              <p:par>
                                <p:cTn id="42" presetID="5" presetClass="entr" presetSubtype="1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heckerboard(across)">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819E4F2-AFCB-4A28-A7A7-75F1F56F6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
        <p:nvSpPr>
          <p:cNvPr id="2" name="Título 1">
            <a:extLst>
              <a:ext uri="{FF2B5EF4-FFF2-40B4-BE49-F238E27FC236}">
                <a16:creationId xmlns:a16="http://schemas.microsoft.com/office/drawing/2014/main" id="{6DFA9F98-F848-476A-85AA-E17C03DDA4F6}"/>
              </a:ext>
            </a:extLst>
          </p:cNvPr>
          <p:cNvSpPr>
            <a:spLocks noGrp="1"/>
          </p:cNvSpPr>
          <p:nvPr>
            <p:ph type="title"/>
          </p:nvPr>
        </p:nvSpPr>
        <p:spPr/>
        <p:txBody>
          <a:bodyPr/>
          <a:lstStyle/>
          <a:p>
            <a:r>
              <a:rPr lang="es-419" dirty="0"/>
              <a:t>¿Cómo funciona </a:t>
            </a:r>
            <a:r>
              <a:rPr lang="es-419" dirty="0" err="1"/>
              <a:t>Snort</a:t>
            </a:r>
            <a:r>
              <a:rPr lang="es-419" dirty="0"/>
              <a:t>?</a:t>
            </a:r>
          </a:p>
        </p:txBody>
      </p:sp>
      <p:graphicFrame>
        <p:nvGraphicFramePr>
          <p:cNvPr id="5" name="Marcador de contenido 4">
            <a:extLst>
              <a:ext uri="{FF2B5EF4-FFF2-40B4-BE49-F238E27FC236}">
                <a16:creationId xmlns:a16="http://schemas.microsoft.com/office/drawing/2014/main" id="{CDDEDDEA-9CF9-4C9E-A255-89D8E87DFD27}"/>
              </a:ext>
            </a:extLst>
          </p:cNvPr>
          <p:cNvGraphicFramePr>
            <a:graphicFrameLocks noGrp="1"/>
          </p:cNvGraphicFramePr>
          <p:nvPr>
            <p:ph sz="half" idx="1"/>
            <p:extLst>
              <p:ext uri="{D42A27DB-BD31-4B8C-83A1-F6EECF244321}">
                <p14:modId xmlns:p14="http://schemas.microsoft.com/office/powerpoint/2010/main" val="306276737"/>
              </p:ext>
            </p:extLst>
          </p:nvPr>
        </p:nvGraphicFramePr>
        <p:xfrm>
          <a:off x="-646387" y="1489481"/>
          <a:ext cx="5959366" cy="5321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Marcador de contenido 5">
            <a:extLst>
              <a:ext uri="{FF2B5EF4-FFF2-40B4-BE49-F238E27FC236}">
                <a16:creationId xmlns:a16="http://schemas.microsoft.com/office/drawing/2014/main" id="{C544684E-DDA6-414D-B08C-D49C3B2C3A8B}"/>
              </a:ext>
            </a:extLst>
          </p:cNvPr>
          <p:cNvGraphicFramePr>
            <a:graphicFrameLocks noGrp="1"/>
          </p:cNvGraphicFramePr>
          <p:nvPr>
            <p:ph sz="half" idx="2"/>
            <p:extLst>
              <p:ext uri="{D42A27DB-BD31-4B8C-83A1-F6EECF244321}">
                <p14:modId xmlns:p14="http://schemas.microsoft.com/office/powerpoint/2010/main" val="3929630525"/>
              </p:ext>
            </p:extLst>
          </p:nvPr>
        </p:nvGraphicFramePr>
        <p:xfrm>
          <a:off x="5454869" y="1690688"/>
          <a:ext cx="6211614" cy="51673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CuadroTexto 6">
            <a:extLst>
              <a:ext uri="{FF2B5EF4-FFF2-40B4-BE49-F238E27FC236}">
                <a16:creationId xmlns:a16="http://schemas.microsoft.com/office/drawing/2014/main" id="{3C737B6F-9C02-4527-9711-2213E766EE6D}"/>
              </a:ext>
            </a:extLst>
          </p:cNvPr>
          <p:cNvSpPr txBox="1"/>
          <p:nvPr/>
        </p:nvSpPr>
        <p:spPr>
          <a:xfrm>
            <a:off x="0" y="6609528"/>
            <a:ext cx="3720662" cy="215444"/>
          </a:xfrm>
          <a:prstGeom prst="rect">
            <a:avLst/>
          </a:prstGeom>
          <a:noFill/>
        </p:spPr>
        <p:txBody>
          <a:bodyPr wrap="square" rtlCol="0">
            <a:spAutoFit/>
          </a:bodyPr>
          <a:lstStyle/>
          <a:p>
            <a:r>
              <a:rPr lang="es-419" sz="800" dirty="0"/>
              <a:t>Fuente: https://ciberseguridad.com/servicios/sistema-deteccion-intrusos-ids/snort/</a:t>
            </a:r>
          </a:p>
        </p:txBody>
      </p:sp>
    </p:spTree>
    <p:extLst>
      <p:ext uri="{BB962C8B-B14F-4D97-AF65-F5344CB8AC3E}">
        <p14:creationId xmlns:p14="http://schemas.microsoft.com/office/powerpoint/2010/main" val="185257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83D5A-3958-4D31-8AEE-587E35A37562}"/>
              </a:ext>
            </a:extLst>
          </p:cNvPr>
          <p:cNvSpPr>
            <a:spLocks noGrp="1"/>
          </p:cNvSpPr>
          <p:nvPr>
            <p:ph type="title"/>
          </p:nvPr>
        </p:nvSpPr>
        <p:spPr/>
        <p:txBody>
          <a:bodyPr/>
          <a:lstStyle/>
          <a:p>
            <a:r>
              <a:rPr lang="es-419" dirty="0"/>
              <a:t>¿Qué son las Reglas de </a:t>
            </a:r>
            <a:r>
              <a:rPr lang="es-419" dirty="0" err="1"/>
              <a:t>Snort</a:t>
            </a:r>
            <a:r>
              <a:rPr lang="es-419" dirty="0"/>
              <a:t>?</a:t>
            </a:r>
          </a:p>
        </p:txBody>
      </p:sp>
      <p:sp>
        <p:nvSpPr>
          <p:cNvPr id="3" name="Marcador de contenido 2">
            <a:extLst>
              <a:ext uri="{FF2B5EF4-FFF2-40B4-BE49-F238E27FC236}">
                <a16:creationId xmlns:a16="http://schemas.microsoft.com/office/drawing/2014/main" id="{E8F13380-2F83-47AB-8CA2-3C2BF97CDDF6}"/>
              </a:ext>
            </a:extLst>
          </p:cNvPr>
          <p:cNvSpPr>
            <a:spLocks noGrp="1"/>
          </p:cNvSpPr>
          <p:nvPr>
            <p:ph sz="half" idx="1"/>
          </p:nvPr>
        </p:nvSpPr>
        <p:spPr>
          <a:xfrm>
            <a:off x="838200" y="1825625"/>
            <a:ext cx="5181600" cy="3976085"/>
          </a:xfrm>
        </p:spPr>
        <p:txBody>
          <a:bodyPr>
            <a:normAutofit lnSpcReduction="10000"/>
          </a:bodyPr>
          <a:lstStyle/>
          <a:p>
            <a:r>
              <a:rPr lang="es-419" sz="2000" dirty="0"/>
              <a:t> Las reglas se utilizan en todos los componentes para detectar anomalías en los paquetes. Las reglas se pueden aplicar a los encabezados de la capa de red y transporte (IP, TCP, UDP, ICMP) o incluso a los encabezados de la capa de aplicación (FTP, HTTP, etc.), pero, por supuesto, las reglas también se pueden aplicar a los paquetes de datos (la carga útil).</a:t>
            </a:r>
          </a:p>
          <a:p>
            <a:endParaRPr lang="es-419" sz="2000" dirty="0"/>
          </a:p>
          <a:p>
            <a:r>
              <a:rPr lang="es-419" sz="2000" dirty="0"/>
              <a:t>Las reglas se componen de dos partes:</a:t>
            </a:r>
          </a:p>
          <a:p>
            <a:pPr marL="342900" indent="-342900">
              <a:buFont typeface="Wingdings" panose="05000000000000000000" pitchFamily="2" charset="2"/>
              <a:buChar char="Ø"/>
            </a:pPr>
            <a:r>
              <a:rPr lang="es-419" sz="2000" dirty="0"/>
              <a:t>Encabezado de regla</a:t>
            </a:r>
          </a:p>
          <a:p>
            <a:pPr marL="342900" indent="-342900">
              <a:buFont typeface="Wingdings" panose="05000000000000000000" pitchFamily="2" charset="2"/>
              <a:buChar char="Ø"/>
            </a:pPr>
            <a:r>
              <a:rPr lang="es-419" sz="2000" dirty="0"/>
              <a:t>Opciones de regla</a:t>
            </a:r>
          </a:p>
        </p:txBody>
      </p:sp>
      <p:graphicFrame>
        <p:nvGraphicFramePr>
          <p:cNvPr id="5" name="Marcador de contenido 4">
            <a:extLst>
              <a:ext uri="{FF2B5EF4-FFF2-40B4-BE49-F238E27FC236}">
                <a16:creationId xmlns:a16="http://schemas.microsoft.com/office/drawing/2014/main" id="{0046BD2C-1EB7-4246-B8F3-E859FA0987DE}"/>
              </a:ext>
            </a:extLst>
          </p:cNvPr>
          <p:cNvGraphicFramePr>
            <a:graphicFrameLocks noGrp="1"/>
          </p:cNvGraphicFramePr>
          <p:nvPr>
            <p:ph sz="half" idx="2"/>
            <p:extLst>
              <p:ext uri="{D42A27DB-BD31-4B8C-83A1-F6EECF244321}">
                <p14:modId xmlns:p14="http://schemas.microsoft.com/office/powerpoint/2010/main" val="508751768"/>
              </p:ext>
            </p:extLst>
          </p:nvPr>
        </p:nvGraphicFramePr>
        <p:xfrm>
          <a:off x="6172200" y="1690688"/>
          <a:ext cx="5181600" cy="5167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7AFD3998-F833-4D0B-A267-EE8E8BAD9F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434" y="5512569"/>
            <a:ext cx="1798727" cy="980306"/>
          </a:xfrm>
          <a:prstGeom prst="rect">
            <a:avLst/>
          </a:prstGeom>
        </p:spPr>
      </p:pic>
    </p:spTree>
    <p:extLst>
      <p:ext uri="{BB962C8B-B14F-4D97-AF65-F5344CB8AC3E}">
        <p14:creationId xmlns:p14="http://schemas.microsoft.com/office/powerpoint/2010/main" val="39216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8E97F05E-A300-4B2E-821B-E652387525F0}"/>
                                            </p:graphicEl>
                                          </p:spTgt>
                                        </p:tgtEl>
                                        <p:attrNameLst>
                                          <p:attrName>style.visibility</p:attrName>
                                        </p:attrNameLst>
                                      </p:cBhvr>
                                      <p:to>
                                        <p:strVal val="visible"/>
                                      </p:to>
                                    </p:set>
                                    <p:animEffect transition="in" filter="randombar(horizontal)">
                                      <p:cBhvr>
                                        <p:cTn id="7" dur="1000"/>
                                        <p:tgtEl>
                                          <p:spTgt spid="5">
                                            <p:graphicEl>
                                              <a:dgm id="{8E97F05E-A300-4B2E-821B-E652387525F0}"/>
                                            </p:graphicEl>
                                          </p:spTgt>
                                        </p:tgtEl>
                                      </p:cBhvr>
                                    </p:animEffect>
                                  </p:childTnLst>
                                </p:cTn>
                              </p:par>
                              <p:par>
                                <p:cTn id="8" presetID="14" presetClass="entr" presetSubtype="10" fill="hold" grpId="0" nodeType="withEffect">
                                  <p:stCondLst>
                                    <p:cond delay="800"/>
                                  </p:stCondLst>
                                  <p:childTnLst>
                                    <p:set>
                                      <p:cBhvr>
                                        <p:cTn id="9" dur="1" fill="hold">
                                          <p:stCondLst>
                                            <p:cond delay="0"/>
                                          </p:stCondLst>
                                        </p:cTn>
                                        <p:tgtEl>
                                          <p:spTgt spid="5">
                                            <p:graphicEl>
                                              <a:dgm id="{EE5C0B3E-ED7C-44E4-A342-A69E9EB65119}"/>
                                            </p:graphicEl>
                                          </p:spTgt>
                                        </p:tgtEl>
                                        <p:attrNameLst>
                                          <p:attrName>style.visibility</p:attrName>
                                        </p:attrNameLst>
                                      </p:cBhvr>
                                      <p:to>
                                        <p:strVal val="visible"/>
                                      </p:to>
                                    </p:set>
                                    <p:animEffect transition="in" filter="randombar(horizontal)">
                                      <p:cBhvr>
                                        <p:cTn id="10" dur="1500"/>
                                        <p:tgtEl>
                                          <p:spTgt spid="5">
                                            <p:graphicEl>
                                              <a:dgm id="{EE5C0B3E-ED7C-44E4-A342-A69E9EB6511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graphicEl>
                                              <a:dgm id="{F62E441B-6A56-4AFB-AB6C-7DEE36D7978E}"/>
                                            </p:graphicEl>
                                          </p:spTgt>
                                        </p:tgtEl>
                                        <p:attrNameLst>
                                          <p:attrName>style.visibility</p:attrName>
                                        </p:attrNameLst>
                                      </p:cBhvr>
                                      <p:to>
                                        <p:strVal val="visible"/>
                                      </p:to>
                                    </p:set>
                                    <p:animEffect transition="in" filter="randombar(horizontal)">
                                      <p:cBhvr>
                                        <p:cTn id="15" dur="1000"/>
                                        <p:tgtEl>
                                          <p:spTgt spid="5">
                                            <p:graphicEl>
                                              <a:dgm id="{F62E441B-6A56-4AFB-AB6C-7DEE36D7978E}"/>
                                            </p:graphicEl>
                                          </p:spTgt>
                                        </p:tgtEl>
                                      </p:cBhvr>
                                    </p:animEffect>
                                  </p:childTnLst>
                                </p:cTn>
                              </p:par>
                              <p:par>
                                <p:cTn id="16" presetID="14" presetClass="entr" presetSubtype="10" fill="hold" grpId="0" nodeType="withEffect">
                                  <p:stCondLst>
                                    <p:cond delay="800"/>
                                  </p:stCondLst>
                                  <p:childTnLst>
                                    <p:set>
                                      <p:cBhvr>
                                        <p:cTn id="17" dur="1" fill="hold">
                                          <p:stCondLst>
                                            <p:cond delay="0"/>
                                          </p:stCondLst>
                                        </p:cTn>
                                        <p:tgtEl>
                                          <p:spTgt spid="5">
                                            <p:graphicEl>
                                              <a:dgm id="{ADAC6FAA-4409-423A-A7C0-EEBD3F99B5E5}"/>
                                            </p:graphicEl>
                                          </p:spTgt>
                                        </p:tgtEl>
                                        <p:attrNameLst>
                                          <p:attrName>style.visibility</p:attrName>
                                        </p:attrNameLst>
                                      </p:cBhvr>
                                      <p:to>
                                        <p:strVal val="visible"/>
                                      </p:to>
                                    </p:set>
                                    <p:animEffect transition="in" filter="randombar(horizontal)">
                                      <p:cBhvr>
                                        <p:cTn id="18" dur="1500"/>
                                        <p:tgtEl>
                                          <p:spTgt spid="5">
                                            <p:graphicEl>
                                              <a:dgm id="{ADAC6FAA-4409-423A-A7C0-EEBD3F99B5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49FEF-68FB-413E-9ED3-E243844434D0}"/>
              </a:ext>
            </a:extLst>
          </p:cNvPr>
          <p:cNvSpPr>
            <a:spLocks noGrp="1"/>
          </p:cNvSpPr>
          <p:nvPr>
            <p:ph type="title"/>
          </p:nvPr>
        </p:nvSpPr>
        <p:spPr>
          <a:xfrm>
            <a:off x="838200" y="365125"/>
            <a:ext cx="10515600" cy="1325563"/>
          </a:xfrm>
        </p:spPr>
        <p:txBody>
          <a:bodyPr/>
          <a:lstStyle/>
          <a:p>
            <a:r>
              <a:rPr lang="es-419" dirty="0"/>
              <a:t>Usos de las Reglas </a:t>
            </a:r>
            <a:r>
              <a:rPr lang="es-419" dirty="0" err="1"/>
              <a:t>Snort</a:t>
            </a:r>
            <a:endParaRPr lang="es-419" dirty="0"/>
          </a:p>
        </p:txBody>
      </p:sp>
      <p:graphicFrame>
        <p:nvGraphicFramePr>
          <p:cNvPr id="5" name="Marcador de contenido 4">
            <a:extLst>
              <a:ext uri="{FF2B5EF4-FFF2-40B4-BE49-F238E27FC236}">
                <a16:creationId xmlns:a16="http://schemas.microsoft.com/office/drawing/2014/main" id="{59B6B606-E47A-499F-8DDE-4363DB57B1D8}"/>
              </a:ext>
            </a:extLst>
          </p:cNvPr>
          <p:cNvGraphicFramePr>
            <a:graphicFrameLocks noGrp="1"/>
          </p:cNvGraphicFramePr>
          <p:nvPr>
            <p:ph sz="half" idx="1"/>
            <p:extLst>
              <p:ext uri="{D42A27DB-BD31-4B8C-83A1-F6EECF244321}">
                <p14:modId xmlns:p14="http://schemas.microsoft.com/office/powerpoint/2010/main" val="2709816781"/>
              </p:ext>
            </p:extLst>
          </p:nvPr>
        </p:nvGraphicFramePr>
        <p:xfrm>
          <a:off x="204953" y="1813035"/>
          <a:ext cx="11587654" cy="1907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998F0912-4633-4579-85CC-E386F32FB656}"/>
              </a:ext>
            </a:extLst>
          </p:cNvPr>
          <p:cNvSpPr txBox="1"/>
          <p:nvPr/>
        </p:nvSpPr>
        <p:spPr>
          <a:xfrm>
            <a:off x="204953" y="3846785"/>
            <a:ext cx="2081047" cy="2853559"/>
          </a:xfrm>
          <a:prstGeom prst="wedgeRectCallout">
            <a:avLst>
              <a:gd name="adj1" fmla="val -22362"/>
              <a:gd name="adj2" fmla="val -68794"/>
            </a:avLst>
          </a:prstGeom>
          <a:noFill/>
          <a:ln>
            <a:solidFill>
              <a:srgbClr val="E25879"/>
            </a:solidFill>
          </a:ln>
        </p:spPr>
        <p:txBody>
          <a:bodyPr wrap="square" rtlCol="0">
            <a:noAutofit/>
          </a:bodyPr>
          <a:lstStyle/>
          <a:p>
            <a:r>
              <a:rPr lang="es-419">
                <a:latin typeface="Bahnschrift Light Condensed" panose="020B0502040204020203" pitchFamily="34" charset="0"/>
              </a:rPr>
              <a:t>SNORT se puede utilizar para realizar un rastreo de paquetes, que recopila todos los datos que se transmiten dentro y fuera de una red. </a:t>
            </a:r>
            <a:endParaRPr lang="es-419" dirty="0">
              <a:latin typeface="Bahnschrift Light Condensed" panose="020B0502040204020203" pitchFamily="34" charset="0"/>
            </a:endParaRPr>
          </a:p>
        </p:txBody>
      </p:sp>
      <p:pic>
        <p:nvPicPr>
          <p:cNvPr id="7" name="Imagen 6">
            <a:extLst>
              <a:ext uri="{FF2B5EF4-FFF2-40B4-BE49-F238E27FC236}">
                <a16:creationId xmlns:a16="http://schemas.microsoft.com/office/drawing/2014/main" id="{605F3423-AF5A-4CFF-961D-D6D37695E4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4215" y="6148551"/>
            <a:ext cx="631785" cy="344323"/>
          </a:xfrm>
          <a:prstGeom prst="rect">
            <a:avLst/>
          </a:prstGeom>
        </p:spPr>
      </p:pic>
      <p:sp>
        <p:nvSpPr>
          <p:cNvPr id="8" name="CuadroTexto 7">
            <a:extLst>
              <a:ext uri="{FF2B5EF4-FFF2-40B4-BE49-F238E27FC236}">
                <a16:creationId xmlns:a16="http://schemas.microsoft.com/office/drawing/2014/main" id="{5999305F-C291-4E2D-A7B7-4EA923D095EF}"/>
              </a:ext>
            </a:extLst>
          </p:cNvPr>
          <p:cNvSpPr txBox="1"/>
          <p:nvPr/>
        </p:nvSpPr>
        <p:spPr>
          <a:xfrm>
            <a:off x="2438401" y="3843009"/>
            <a:ext cx="2081047" cy="2853559"/>
          </a:xfrm>
          <a:prstGeom prst="wedgeRectCallout">
            <a:avLst>
              <a:gd name="adj1" fmla="val -22362"/>
              <a:gd name="adj2" fmla="val -68794"/>
            </a:avLst>
          </a:prstGeom>
          <a:noFill/>
          <a:ln>
            <a:solidFill>
              <a:srgbClr val="7A1440"/>
            </a:solidFill>
          </a:ln>
        </p:spPr>
        <p:txBody>
          <a:bodyPr wrap="square" rtlCol="0">
            <a:noAutofit/>
          </a:bodyPr>
          <a:lstStyle/>
          <a:p>
            <a:r>
              <a:rPr lang="es-419" dirty="0">
                <a:latin typeface="Bahnschrift Light Condensed" panose="020B0502040204020203" pitchFamily="34" charset="0"/>
              </a:rPr>
              <a:t>Una vez que haya registrado el tráfico, SNORT se puede utilizar para depurar paquetes maliciosos y cualquier problema de configuración.</a:t>
            </a:r>
          </a:p>
        </p:txBody>
      </p:sp>
      <p:pic>
        <p:nvPicPr>
          <p:cNvPr id="9" name="Imagen 8">
            <a:extLst>
              <a:ext uri="{FF2B5EF4-FFF2-40B4-BE49-F238E27FC236}">
                <a16:creationId xmlns:a16="http://schemas.microsoft.com/office/drawing/2014/main" id="{8EF49586-CEDC-4B77-B6CB-B93942BF12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7663" y="6148551"/>
            <a:ext cx="631785" cy="344323"/>
          </a:xfrm>
          <a:prstGeom prst="rect">
            <a:avLst/>
          </a:prstGeom>
        </p:spPr>
      </p:pic>
      <p:sp>
        <p:nvSpPr>
          <p:cNvPr id="10" name="CuadroTexto 9">
            <a:extLst>
              <a:ext uri="{FF2B5EF4-FFF2-40B4-BE49-F238E27FC236}">
                <a16:creationId xmlns:a16="http://schemas.microsoft.com/office/drawing/2014/main" id="{4FC7FD38-E756-441E-B281-9EB5397A9EE7}"/>
              </a:ext>
            </a:extLst>
          </p:cNvPr>
          <p:cNvSpPr txBox="1"/>
          <p:nvPr/>
        </p:nvSpPr>
        <p:spPr>
          <a:xfrm>
            <a:off x="4671849" y="3843009"/>
            <a:ext cx="2081047" cy="2853559"/>
          </a:xfrm>
          <a:prstGeom prst="wedgeRectCallout">
            <a:avLst>
              <a:gd name="adj1" fmla="val -22362"/>
              <a:gd name="adj2" fmla="val -68794"/>
            </a:avLst>
          </a:prstGeom>
          <a:noFill/>
          <a:ln>
            <a:solidFill>
              <a:srgbClr val="F59298"/>
            </a:solidFill>
          </a:ln>
        </p:spPr>
        <p:txBody>
          <a:bodyPr wrap="square" rtlCol="0">
            <a:noAutofit/>
          </a:bodyPr>
          <a:lstStyle/>
          <a:p>
            <a:r>
              <a:rPr lang="es-419" dirty="0">
                <a:latin typeface="Bahnschrift Light Condensed" panose="020B0502040204020203" pitchFamily="34" charset="0"/>
              </a:rPr>
              <a:t>SNORT genera alertas a los usuarios según se define en las acciones de reglas creadas en su archivo de configuración.</a:t>
            </a:r>
          </a:p>
        </p:txBody>
      </p:sp>
      <p:pic>
        <p:nvPicPr>
          <p:cNvPr id="11" name="Imagen 10">
            <a:extLst>
              <a:ext uri="{FF2B5EF4-FFF2-40B4-BE49-F238E27FC236}">
                <a16:creationId xmlns:a16="http://schemas.microsoft.com/office/drawing/2014/main" id="{D8EC995A-9925-43BB-80E6-3A1DCECCBD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1111" y="6148551"/>
            <a:ext cx="631785" cy="344323"/>
          </a:xfrm>
          <a:prstGeom prst="rect">
            <a:avLst/>
          </a:prstGeom>
        </p:spPr>
      </p:pic>
      <p:sp>
        <p:nvSpPr>
          <p:cNvPr id="13" name="CuadroTexto 12">
            <a:extLst>
              <a:ext uri="{FF2B5EF4-FFF2-40B4-BE49-F238E27FC236}">
                <a16:creationId xmlns:a16="http://schemas.microsoft.com/office/drawing/2014/main" id="{F8BF3664-B0B5-484E-8896-2D2780099C98}"/>
              </a:ext>
            </a:extLst>
          </p:cNvPr>
          <p:cNvSpPr txBox="1"/>
          <p:nvPr/>
        </p:nvSpPr>
        <p:spPr>
          <a:xfrm>
            <a:off x="6905297" y="3843009"/>
            <a:ext cx="2081047" cy="2853559"/>
          </a:xfrm>
          <a:prstGeom prst="wedgeRectCallout">
            <a:avLst>
              <a:gd name="adj1" fmla="val -22362"/>
              <a:gd name="adj2" fmla="val -68794"/>
            </a:avLst>
          </a:prstGeom>
          <a:noFill/>
          <a:ln>
            <a:solidFill>
              <a:srgbClr val="B61A3F"/>
            </a:solidFill>
          </a:ln>
        </p:spPr>
        <p:txBody>
          <a:bodyPr wrap="square" rtlCol="0">
            <a:noAutofit/>
          </a:bodyPr>
          <a:lstStyle/>
          <a:p>
            <a:r>
              <a:rPr lang="es-419" dirty="0">
                <a:latin typeface="Bahnschrift Light Condensed" panose="020B0502040204020203" pitchFamily="34" charset="0"/>
              </a:rPr>
              <a:t>Esto permite a los administradores de red cambiar cómo quieren que funcione la conversión de SNORT y los procesos que debe llevar a cabo.</a:t>
            </a:r>
          </a:p>
        </p:txBody>
      </p:sp>
      <p:pic>
        <p:nvPicPr>
          <p:cNvPr id="14" name="Imagen 13">
            <a:extLst>
              <a:ext uri="{FF2B5EF4-FFF2-40B4-BE49-F238E27FC236}">
                <a16:creationId xmlns:a16="http://schemas.microsoft.com/office/drawing/2014/main" id="{AF4C185C-B8EE-42F7-AC74-F3A5B662F6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4559" y="6148551"/>
            <a:ext cx="631785" cy="344323"/>
          </a:xfrm>
          <a:prstGeom prst="rect">
            <a:avLst/>
          </a:prstGeom>
        </p:spPr>
      </p:pic>
      <p:sp>
        <p:nvSpPr>
          <p:cNvPr id="15" name="CuadroTexto 14">
            <a:extLst>
              <a:ext uri="{FF2B5EF4-FFF2-40B4-BE49-F238E27FC236}">
                <a16:creationId xmlns:a16="http://schemas.microsoft.com/office/drawing/2014/main" id="{7A6B3D32-A904-428B-9A29-31D7FC582786}"/>
              </a:ext>
            </a:extLst>
          </p:cNvPr>
          <p:cNvSpPr txBox="1"/>
          <p:nvPr/>
        </p:nvSpPr>
        <p:spPr>
          <a:xfrm>
            <a:off x="9138745" y="3843009"/>
            <a:ext cx="2081047" cy="2853559"/>
          </a:xfrm>
          <a:prstGeom prst="wedgeRectCallout">
            <a:avLst>
              <a:gd name="adj1" fmla="val -22362"/>
              <a:gd name="adj2" fmla="val -68794"/>
            </a:avLst>
          </a:prstGeom>
          <a:noFill/>
          <a:ln>
            <a:solidFill>
              <a:srgbClr val="F7A9AB"/>
            </a:solidFill>
          </a:ln>
        </p:spPr>
        <p:txBody>
          <a:bodyPr wrap="square" rtlCol="0">
            <a:noAutofit/>
          </a:bodyPr>
          <a:lstStyle/>
          <a:p>
            <a:r>
              <a:rPr lang="es-419" dirty="0">
                <a:latin typeface="Bahnschrift Light Condensed" panose="020B0502040204020203" pitchFamily="34" charset="0"/>
              </a:rPr>
              <a:t>SNORT analiza la actividad de la red en tiempo real para detectar la actividad maliciosa y luego genera alertas para los usuarios.</a:t>
            </a:r>
          </a:p>
        </p:txBody>
      </p:sp>
      <p:pic>
        <p:nvPicPr>
          <p:cNvPr id="16" name="Imagen 15">
            <a:extLst>
              <a:ext uri="{FF2B5EF4-FFF2-40B4-BE49-F238E27FC236}">
                <a16:creationId xmlns:a16="http://schemas.microsoft.com/office/drawing/2014/main" id="{CF562964-E728-4BBA-AFE7-279A7E4DFC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8007" y="6148551"/>
            <a:ext cx="631785" cy="344323"/>
          </a:xfrm>
          <a:prstGeom prst="rect">
            <a:avLst/>
          </a:prstGeom>
          <a:ln>
            <a:noFill/>
          </a:ln>
        </p:spPr>
      </p:pic>
    </p:spTree>
    <p:extLst>
      <p:ext uri="{BB962C8B-B14F-4D97-AF65-F5344CB8AC3E}">
        <p14:creationId xmlns:p14="http://schemas.microsoft.com/office/powerpoint/2010/main" val="248702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
                                            <p:graphicEl>
                                              <a:dgm id="{C5A24A8A-F594-4673-A4C4-FE1E6743A029}"/>
                                            </p:graphicEl>
                                          </p:spTgt>
                                        </p:tgtEl>
                                        <p:attrNameLst>
                                          <p:attrName>style.visibility</p:attrName>
                                        </p:attrNameLst>
                                      </p:cBhvr>
                                      <p:to>
                                        <p:strVal val="visible"/>
                                      </p:to>
                                    </p:set>
                                    <p:anim calcmode="lin" valueType="num">
                                      <p:cBhvr>
                                        <p:cTn id="7" dur="1250" fill="hold"/>
                                        <p:tgtEl>
                                          <p:spTgt spid="5">
                                            <p:graphicEl>
                                              <a:dgm id="{C5A24A8A-F594-4673-A4C4-FE1E6743A029}"/>
                                            </p:graphicEl>
                                          </p:spTgt>
                                        </p:tgtEl>
                                        <p:attrNameLst>
                                          <p:attrName>ppt_x</p:attrName>
                                        </p:attrNameLst>
                                      </p:cBhvr>
                                      <p:tavLst>
                                        <p:tav tm="0">
                                          <p:val>
                                            <p:strVal val="#ppt_x-#ppt_w/2"/>
                                          </p:val>
                                        </p:tav>
                                        <p:tav tm="100000">
                                          <p:val>
                                            <p:strVal val="#ppt_x"/>
                                          </p:val>
                                        </p:tav>
                                      </p:tavLst>
                                    </p:anim>
                                    <p:anim calcmode="lin" valueType="num">
                                      <p:cBhvr>
                                        <p:cTn id="8" dur="1250" fill="hold"/>
                                        <p:tgtEl>
                                          <p:spTgt spid="5">
                                            <p:graphicEl>
                                              <a:dgm id="{C5A24A8A-F594-4673-A4C4-FE1E6743A029}"/>
                                            </p:graphicEl>
                                          </p:spTgt>
                                        </p:tgtEl>
                                        <p:attrNameLst>
                                          <p:attrName>ppt_y</p:attrName>
                                        </p:attrNameLst>
                                      </p:cBhvr>
                                      <p:tavLst>
                                        <p:tav tm="0">
                                          <p:val>
                                            <p:strVal val="#ppt_y"/>
                                          </p:val>
                                        </p:tav>
                                        <p:tav tm="100000">
                                          <p:val>
                                            <p:strVal val="#ppt_y"/>
                                          </p:val>
                                        </p:tav>
                                      </p:tavLst>
                                    </p:anim>
                                    <p:anim calcmode="lin" valueType="num">
                                      <p:cBhvr>
                                        <p:cTn id="9" dur="1250" fill="hold"/>
                                        <p:tgtEl>
                                          <p:spTgt spid="5">
                                            <p:graphicEl>
                                              <a:dgm id="{C5A24A8A-F594-4673-A4C4-FE1E6743A029}"/>
                                            </p:graphicEl>
                                          </p:spTgt>
                                        </p:tgtEl>
                                        <p:attrNameLst>
                                          <p:attrName>ppt_w</p:attrName>
                                        </p:attrNameLst>
                                      </p:cBhvr>
                                      <p:tavLst>
                                        <p:tav tm="0">
                                          <p:val>
                                            <p:fltVal val="0"/>
                                          </p:val>
                                        </p:tav>
                                        <p:tav tm="100000">
                                          <p:val>
                                            <p:strVal val="#ppt_w"/>
                                          </p:val>
                                        </p:tav>
                                      </p:tavLst>
                                    </p:anim>
                                    <p:anim calcmode="lin" valueType="num">
                                      <p:cBhvr>
                                        <p:cTn id="10" dur="1250" fill="hold"/>
                                        <p:tgtEl>
                                          <p:spTgt spid="5">
                                            <p:graphicEl>
                                              <a:dgm id="{C5A24A8A-F594-4673-A4C4-FE1E6743A029}"/>
                                            </p:graphicEl>
                                          </p:spTgt>
                                        </p:tgtEl>
                                        <p:attrNameLst>
                                          <p:attrName>ppt_h</p:attrName>
                                        </p:attrNameLst>
                                      </p:cBhvr>
                                      <p:tavLst>
                                        <p:tav tm="0">
                                          <p:val>
                                            <p:strVal val="#ppt_h"/>
                                          </p:val>
                                        </p:tav>
                                        <p:tav tm="100000">
                                          <p:val>
                                            <p:strVal val="#ppt_h"/>
                                          </p:val>
                                        </p:tav>
                                      </p:tavLst>
                                    </p:anim>
                                  </p:childTnLst>
                                </p:cTn>
                              </p:par>
                              <p:par>
                                <p:cTn id="11" presetID="55" presetClass="entr" presetSubtype="0" fill="hold" grpId="0" nodeType="withEffect">
                                  <p:stCondLst>
                                    <p:cond delay="80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ppt_w</p:attrName>
                                        </p:attrNameLst>
                                      </p:cBhvr>
                                      <p:tavLst>
                                        <p:tav tm="0">
                                          <p:val>
                                            <p:strVal val="#ppt_w*0.70"/>
                                          </p:val>
                                        </p:tav>
                                        <p:tav tm="100000">
                                          <p:val>
                                            <p:strVal val="#ppt_w"/>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animEffect transition="in" filter="fade">
                                      <p:cBhvr>
                                        <p:cTn id="15" dur="2000"/>
                                        <p:tgtEl>
                                          <p:spTgt spid="6"/>
                                        </p:tgtEl>
                                      </p:cBhvr>
                                    </p:animEffect>
                                  </p:childTnLst>
                                </p:cTn>
                              </p:par>
                              <p:par>
                                <p:cTn id="16" presetID="10" presetClass="entr" presetSubtype="0" fill="hold"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5">
                                            <p:graphicEl>
                                              <a:dgm id="{B2B76910-42D5-4381-8625-5A532F22D420}"/>
                                            </p:graphicEl>
                                          </p:spTgt>
                                        </p:tgtEl>
                                        <p:attrNameLst>
                                          <p:attrName>style.visibility</p:attrName>
                                        </p:attrNameLst>
                                      </p:cBhvr>
                                      <p:to>
                                        <p:strVal val="visible"/>
                                      </p:to>
                                    </p:set>
                                    <p:anim calcmode="lin" valueType="num">
                                      <p:cBhvr>
                                        <p:cTn id="23" dur="1250" fill="hold"/>
                                        <p:tgtEl>
                                          <p:spTgt spid="5">
                                            <p:graphicEl>
                                              <a:dgm id="{B2B76910-42D5-4381-8625-5A532F22D420}"/>
                                            </p:graphicEl>
                                          </p:spTgt>
                                        </p:tgtEl>
                                        <p:attrNameLst>
                                          <p:attrName>ppt_x</p:attrName>
                                        </p:attrNameLst>
                                      </p:cBhvr>
                                      <p:tavLst>
                                        <p:tav tm="0">
                                          <p:val>
                                            <p:strVal val="#ppt_x-#ppt_w/2"/>
                                          </p:val>
                                        </p:tav>
                                        <p:tav tm="100000">
                                          <p:val>
                                            <p:strVal val="#ppt_x"/>
                                          </p:val>
                                        </p:tav>
                                      </p:tavLst>
                                    </p:anim>
                                    <p:anim calcmode="lin" valueType="num">
                                      <p:cBhvr>
                                        <p:cTn id="24" dur="1250" fill="hold"/>
                                        <p:tgtEl>
                                          <p:spTgt spid="5">
                                            <p:graphicEl>
                                              <a:dgm id="{B2B76910-42D5-4381-8625-5A532F22D420}"/>
                                            </p:graphicEl>
                                          </p:spTgt>
                                        </p:tgtEl>
                                        <p:attrNameLst>
                                          <p:attrName>ppt_y</p:attrName>
                                        </p:attrNameLst>
                                      </p:cBhvr>
                                      <p:tavLst>
                                        <p:tav tm="0">
                                          <p:val>
                                            <p:strVal val="#ppt_y"/>
                                          </p:val>
                                        </p:tav>
                                        <p:tav tm="100000">
                                          <p:val>
                                            <p:strVal val="#ppt_y"/>
                                          </p:val>
                                        </p:tav>
                                      </p:tavLst>
                                    </p:anim>
                                    <p:anim calcmode="lin" valueType="num">
                                      <p:cBhvr>
                                        <p:cTn id="25" dur="1250" fill="hold"/>
                                        <p:tgtEl>
                                          <p:spTgt spid="5">
                                            <p:graphicEl>
                                              <a:dgm id="{B2B76910-42D5-4381-8625-5A532F22D420}"/>
                                            </p:graphicEl>
                                          </p:spTgt>
                                        </p:tgtEl>
                                        <p:attrNameLst>
                                          <p:attrName>ppt_w</p:attrName>
                                        </p:attrNameLst>
                                      </p:cBhvr>
                                      <p:tavLst>
                                        <p:tav tm="0">
                                          <p:val>
                                            <p:fltVal val="0"/>
                                          </p:val>
                                        </p:tav>
                                        <p:tav tm="100000">
                                          <p:val>
                                            <p:strVal val="#ppt_w"/>
                                          </p:val>
                                        </p:tav>
                                      </p:tavLst>
                                    </p:anim>
                                    <p:anim calcmode="lin" valueType="num">
                                      <p:cBhvr>
                                        <p:cTn id="26" dur="1250" fill="hold"/>
                                        <p:tgtEl>
                                          <p:spTgt spid="5">
                                            <p:graphicEl>
                                              <a:dgm id="{B2B76910-42D5-4381-8625-5A532F22D420}"/>
                                            </p:graphicEl>
                                          </p:spTgt>
                                        </p:tgtEl>
                                        <p:attrNameLst>
                                          <p:attrName>ppt_h</p:attrName>
                                        </p:attrNameLst>
                                      </p:cBhvr>
                                      <p:tavLst>
                                        <p:tav tm="0">
                                          <p:val>
                                            <p:strVal val="#ppt_h"/>
                                          </p:val>
                                        </p:tav>
                                        <p:tav tm="100000">
                                          <p:val>
                                            <p:strVal val="#ppt_h"/>
                                          </p:val>
                                        </p:tav>
                                      </p:tavLst>
                                    </p:anim>
                                  </p:childTnLst>
                                </p:cTn>
                              </p:par>
                              <p:par>
                                <p:cTn id="27" presetID="55"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 calcmode="lin" valueType="num">
                                      <p:cBhvr>
                                        <p:cTn id="29" dur="2000" fill="hold"/>
                                        <p:tgtEl>
                                          <p:spTgt spid="8"/>
                                        </p:tgtEl>
                                        <p:attrNameLst>
                                          <p:attrName>ppt_w</p:attrName>
                                        </p:attrNameLst>
                                      </p:cBhvr>
                                      <p:tavLst>
                                        <p:tav tm="0">
                                          <p:val>
                                            <p:strVal val="#ppt_w*0.70"/>
                                          </p:val>
                                        </p:tav>
                                        <p:tav tm="100000">
                                          <p:val>
                                            <p:strVal val="#ppt_w"/>
                                          </p:val>
                                        </p:tav>
                                      </p:tavLst>
                                    </p:anim>
                                    <p:anim calcmode="lin" valueType="num">
                                      <p:cBhvr>
                                        <p:cTn id="30" dur="2000" fill="hold"/>
                                        <p:tgtEl>
                                          <p:spTgt spid="8"/>
                                        </p:tgtEl>
                                        <p:attrNameLst>
                                          <p:attrName>ppt_h</p:attrName>
                                        </p:attrNameLst>
                                      </p:cBhvr>
                                      <p:tavLst>
                                        <p:tav tm="0">
                                          <p:val>
                                            <p:strVal val="#ppt_h"/>
                                          </p:val>
                                        </p:tav>
                                        <p:tav tm="100000">
                                          <p:val>
                                            <p:strVal val="#ppt_h"/>
                                          </p:val>
                                        </p:tav>
                                      </p:tavLst>
                                    </p:anim>
                                    <p:animEffect transition="in" filter="fade">
                                      <p:cBhvr>
                                        <p:cTn id="31" dur="2000"/>
                                        <p:tgtEl>
                                          <p:spTgt spid="8"/>
                                        </p:tgtEl>
                                      </p:cBhvr>
                                    </p:animEffect>
                                  </p:childTnLst>
                                </p:cTn>
                              </p:par>
                              <p:par>
                                <p:cTn id="32" presetID="10" presetClass="entr" presetSubtype="0" fill="hold" nodeType="withEffect">
                                  <p:stCondLst>
                                    <p:cond delay="10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5">
                                            <p:graphicEl>
                                              <a:dgm id="{0717119D-C4CC-49FC-BE99-D0BC930DDFE6}"/>
                                            </p:graphicEl>
                                          </p:spTgt>
                                        </p:tgtEl>
                                        <p:attrNameLst>
                                          <p:attrName>style.visibility</p:attrName>
                                        </p:attrNameLst>
                                      </p:cBhvr>
                                      <p:to>
                                        <p:strVal val="visible"/>
                                      </p:to>
                                    </p:set>
                                    <p:anim calcmode="lin" valueType="num">
                                      <p:cBhvr>
                                        <p:cTn id="39" dur="1250" fill="hold"/>
                                        <p:tgtEl>
                                          <p:spTgt spid="5">
                                            <p:graphicEl>
                                              <a:dgm id="{0717119D-C4CC-49FC-BE99-D0BC930DDFE6}"/>
                                            </p:graphicEl>
                                          </p:spTgt>
                                        </p:tgtEl>
                                        <p:attrNameLst>
                                          <p:attrName>ppt_x</p:attrName>
                                        </p:attrNameLst>
                                      </p:cBhvr>
                                      <p:tavLst>
                                        <p:tav tm="0">
                                          <p:val>
                                            <p:strVal val="#ppt_x-#ppt_w/2"/>
                                          </p:val>
                                        </p:tav>
                                        <p:tav tm="100000">
                                          <p:val>
                                            <p:strVal val="#ppt_x"/>
                                          </p:val>
                                        </p:tav>
                                      </p:tavLst>
                                    </p:anim>
                                    <p:anim calcmode="lin" valueType="num">
                                      <p:cBhvr>
                                        <p:cTn id="40" dur="1250" fill="hold"/>
                                        <p:tgtEl>
                                          <p:spTgt spid="5">
                                            <p:graphicEl>
                                              <a:dgm id="{0717119D-C4CC-49FC-BE99-D0BC930DDFE6}"/>
                                            </p:graphicEl>
                                          </p:spTgt>
                                        </p:tgtEl>
                                        <p:attrNameLst>
                                          <p:attrName>ppt_y</p:attrName>
                                        </p:attrNameLst>
                                      </p:cBhvr>
                                      <p:tavLst>
                                        <p:tav tm="0">
                                          <p:val>
                                            <p:strVal val="#ppt_y"/>
                                          </p:val>
                                        </p:tav>
                                        <p:tav tm="100000">
                                          <p:val>
                                            <p:strVal val="#ppt_y"/>
                                          </p:val>
                                        </p:tav>
                                      </p:tavLst>
                                    </p:anim>
                                    <p:anim calcmode="lin" valueType="num">
                                      <p:cBhvr>
                                        <p:cTn id="41" dur="1250" fill="hold"/>
                                        <p:tgtEl>
                                          <p:spTgt spid="5">
                                            <p:graphicEl>
                                              <a:dgm id="{0717119D-C4CC-49FC-BE99-D0BC930DDFE6}"/>
                                            </p:graphicEl>
                                          </p:spTgt>
                                        </p:tgtEl>
                                        <p:attrNameLst>
                                          <p:attrName>ppt_w</p:attrName>
                                        </p:attrNameLst>
                                      </p:cBhvr>
                                      <p:tavLst>
                                        <p:tav tm="0">
                                          <p:val>
                                            <p:fltVal val="0"/>
                                          </p:val>
                                        </p:tav>
                                        <p:tav tm="100000">
                                          <p:val>
                                            <p:strVal val="#ppt_w"/>
                                          </p:val>
                                        </p:tav>
                                      </p:tavLst>
                                    </p:anim>
                                    <p:anim calcmode="lin" valueType="num">
                                      <p:cBhvr>
                                        <p:cTn id="42" dur="1250" fill="hold"/>
                                        <p:tgtEl>
                                          <p:spTgt spid="5">
                                            <p:graphicEl>
                                              <a:dgm id="{0717119D-C4CC-49FC-BE99-D0BC930DDFE6}"/>
                                            </p:graphicEl>
                                          </p:spTgt>
                                        </p:tgtEl>
                                        <p:attrNameLst>
                                          <p:attrName>ppt_h</p:attrName>
                                        </p:attrNameLst>
                                      </p:cBhvr>
                                      <p:tavLst>
                                        <p:tav tm="0">
                                          <p:val>
                                            <p:strVal val="#ppt_h"/>
                                          </p:val>
                                        </p:tav>
                                        <p:tav tm="100000">
                                          <p:val>
                                            <p:strVal val="#ppt_h"/>
                                          </p:val>
                                        </p:tav>
                                      </p:tavLst>
                                    </p:anim>
                                  </p:childTnLst>
                                </p:cTn>
                              </p:par>
                              <p:par>
                                <p:cTn id="43" presetID="55" presetClass="entr" presetSubtype="0" fill="hold" grpId="0" nodeType="withEffect">
                                  <p:stCondLst>
                                    <p:cond delay="750"/>
                                  </p:stCondLst>
                                  <p:childTnLst>
                                    <p:set>
                                      <p:cBhvr>
                                        <p:cTn id="44" dur="1" fill="hold">
                                          <p:stCondLst>
                                            <p:cond delay="0"/>
                                          </p:stCondLst>
                                        </p:cTn>
                                        <p:tgtEl>
                                          <p:spTgt spid="10"/>
                                        </p:tgtEl>
                                        <p:attrNameLst>
                                          <p:attrName>style.visibility</p:attrName>
                                        </p:attrNameLst>
                                      </p:cBhvr>
                                      <p:to>
                                        <p:strVal val="visible"/>
                                      </p:to>
                                    </p:set>
                                    <p:anim calcmode="lin" valueType="num">
                                      <p:cBhvr>
                                        <p:cTn id="45" dur="2000" fill="hold"/>
                                        <p:tgtEl>
                                          <p:spTgt spid="10"/>
                                        </p:tgtEl>
                                        <p:attrNameLst>
                                          <p:attrName>ppt_w</p:attrName>
                                        </p:attrNameLst>
                                      </p:cBhvr>
                                      <p:tavLst>
                                        <p:tav tm="0">
                                          <p:val>
                                            <p:strVal val="#ppt_w*0.70"/>
                                          </p:val>
                                        </p:tav>
                                        <p:tav tm="100000">
                                          <p:val>
                                            <p:strVal val="#ppt_w"/>
                                          </p:val>
                                        </p:tav>
                                      </p:tavLst>
                                    </p:anim>
                                    <p:anim calcmode="lin" valueType="num">
                                      <p:cBhvr>
                                        <p:cTn id="46" dur="2000" fill="hold"/>
                                        <p:tgtEl>
                                          <p:spTgt spid="10"/>
                                        </p:tgtEl>
                                        <p:attrNameLst>
                                          <p:attrName>ppt_h</p:attrName>
                                        </p:attrNameLst>
                                      </p:cBhvr>
                                      <p:tavLst>
                                        <p:tav tm="0">
                                          <p:val>
                                            <p:strVal val="#ppt_h"/>
                                          </p:val>
                                        </p:tav>
                                        <p:tav tm="100000">
                                          <p:val>
                                            <p:strVal val="#ppt_h"/>
                                          </p:val>
                                        </p:tav>
                                      </p:tavLst>
                                    </p:anim>
                                    <p:animEffect transition="in" filter="fade">
                                      <p:cBhvr>
                                        <p:cTn id="47" dur="2000"/>
                                        <p:tgtEl>
                                          <p:spTgt spid="10"/>
                                        </p:tgtEl>
                                      </p:cBhvr>
                                    </p:animEffect>
                                  </p:childTnLst>
                                </p:cTn>
                              </p:par>
                              <p:par>
                                <p:cTn id="48" presetID="10" presetClass="entr" presetSubtype="0" fill="hold" nodeType="withEffect">
                                  <p:stCondLst>
                                    <p:cond delay="1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grpId="0" nodeType="clickEffect">
                                  <p:stCondLst>
                                    <p:cond delay="0"/>
                                  </p:stCondLst>
                                  <p:childTnLst>
                                    <p:set>
                                      <p:cBhvr>
                                        <p:cTn id="54" dur="1" fill="hold">
                                          <p:stCondLst>
                                            <p:cond delay="0"/>
                                          </p:stCondLst>
                                        </p:cTn>
                                        <p:tgtEl>
                                          <p:spTgt spid="5">
                                            <p:graphicEl>
                                              <a:dgm id="{5526EDAE-2D37-44C2-B9D9-C700095BCF8F}"/>
                                            </p:graphicEl>
                                          </p:spTgt>
                                        </p:tgtEl>
                                        <p:attrNameLst>
                                          <p:attrName>style.visibility</p:attrName>
                                        </p:attrNameLst>
                                      </p:cBhvr>
                                      <p:to>
                                        <p:strVal val="visible"/>
                                      </p:to>
                                    </p:set>
                                    <p:anim calcmode="lin" valueType="num">
                                      <p:cBhvr>
                                        <p:cTn id="55" dur="1250" fill="hold"/>
                                        <p:tgtEl>
                                          <p:spTgt spid="5">
                                            <p:graphicEl>
                                              <a:dgm id="{5526EDAE-2D37-44C2-B9D9-C700095BCF8F}"/>
                                            </p:graphicEl>
                                          </p:spTgt>
                                        </p:tgtEl>
                                        <p:attrNameLst>
                                          <p:attrName>ppt_x</p:attrName>
                                        </p:attrNameLst>
                                      </p:cBhvr>
                                      <p:tavLst>
                                        <p:tav tm="0">
                                          <p:val>
                                            <p:strVal val="#ppt_x-#ppt_w/2"/>
                                          </p:val>
                                        </p:tav>
                                        <p:tav tm="100000">
                                          <p:val>
                                            <p:strVal val="#ppt_x"/>
                                          </p:val>
                                        </p:tav>
                                      </p:tavLst>
                                    </p:anim>
                                    <p:anim calcmode="lin" valueType="num">
                                      <p:cBhvr>
                                        <p:cTn id="56" dur="1250" fill="hold"/>
                                        <p:tgtEl>
                                          <p:spTgt spid="5">
                                            <p:graphicEl>
                                              <a:dgm id="{5526EDAE-2D37-44C2-B9D9-C700095BCF8F}"/>
                                            </p:graphicEl>
                                          </p:spTgt>
                                        </p:tgtEl>
                                        <p:attrNameLst>
                                          <p:attrName>ppt_y</p:attrName>
                                        </p:attrNameLst>
                                      </p:cBhvr>
                                      <p:tavLst>
                                        <p:tav tm="0">
                                          <p:val>
                                            <p:strVal val="#ppt_y"/>
                                          </p:val>
                                        </p:tav>
                                        <p:tav tm="100000">
                                          <p:val>
                                            <p:strVal val="#ppt_y"/>
                                          </p:val>
                                        </p:tav>
                                      </p:tavLst>
                                    </p:anim>
                                    <p:anim calcmode="lin" valueType="num">
                                      <p:cBhvr>
                                        <p:cTn id="57" dur="1250" fill="hold"/>
                                        <p:tgtEl>
                                          <p:spTgt spid="5">
                                            <p:graphicEl>
                                              <a:dgm id="{5526EDAE-2D37-44C2-B9D9-C700095BCF8F}"/>
                                            </p:graphicEl>
                                          </p:spTgt>
                                        </p:tgtEl>
                                        <p:attrNameLst>
                                          <p:attrName>ppt_w</p:attrName>
                                        </p:attrNameLst>
                                      </p:cBhvr>
                                      <p:tavLst>
                                        <p:tav tm="0">
                                          <p:val>
                                            <p:fltVal val="0"/>
                                          </p:val>
                                        </p:tav>
                                        <p:tav tm="100000">
                                          <p:val>
                                            <p:strVal val="#ppt_w"/>
                                          </p:val>
                                        </p:tav>
                                      </p:tavLst>
                                    </p:anim>
                                    <p:anim calcmode="lin" valueType="num">
                                      <p:cBhvr>
                                        <p:cTn id="58" dur="1250" fill="hold"/>
                                        <p:tgtEl>
                                          <p:spTgt spid="5">
                                            <p:graphicEl>
                                              <a:dgm id="{5526EDAE-2D37-44C2-B9D9-C700095BCF8F}"/>
                                            </p:graphicEl>
                                          </p:spTgt>
                                        </p:tgtEl>
                                        <p:attrNameLst>
                                          <p:attrName>ppt_h</p:attrName>
                                        </p:attrNameLst>
                                      </p:cBhvr>
                                      <p:tavLst>
                                        <p:tav tm="0">
                                          <p:val>
                                            <p:strVal val="#ppt_h"/>
                                          </p:val>
                                        </p:tav>
                                        <p:tav tm="100000">
                                          <p:val>
                                            <p:strVal val="#ppt_h"/>
                                          </p:val>
                                        </p:tav>
                                      </p:tavLst>
                                    </p:anim>
                                  </p:childTnLst>
                                </p:cTn>
                              </p:par>
                              <p:par>
                                <p:cTn id="59" presetID="55" presetClass="entr" presetSubtype="0" fill="hold" grpId="0" nodeType="withEffect">
                                  <p:stCondLst>
                                    <p:cond delay="750"/>
                                  </p:stCondLst>
                                  <p:childTnLst>
                                    <p:set>
                                      <p:cBhvr>
                                        <p:cTn id="60" dur="1" fill="hold">
                                          <p:stCondLst>
                                            <p:cond delay="0"/>
                                          </p:stCondLst>
                                        </p:cTn>
                                        <p:tgtEl>
                                          <p:spTgt spid="13"/>
                                        </p:tgtEl>
                                        <p:attrNameLst>
                                          <p:attrName>style.visibility</p:attrName>
                                        </p:attrNameLst>
                                      </p:cBhvr>
                                      <p:to>
                                        <p:strVal val="visible"/>
                                      </p:to>
                                    </p:set>
                                    <p:anim calcmode="lin" valueType="num">
                                      <p:cBhvr>
                                        <p:cTn id="61" dur="2000" fill="hold"/>
                                        <p:tgtEl>
                                          <p:spTgt spid="13"/>
                                        </p:tgtEl>
                                        <p:attrNameLst>
                                          <p:attrName>ppt_w</p:attrName>
                                        </p:attrNameLst>
                                      </p:cBhvr>
                                      <p:tavLst>
                                        <p:tav tm="0">
                                          <p:val>
                                            <p:strVal val="#ppt_w*0.70"/>
                                          </p:val>
                                        </p:tav>
                                        <p:tav tm="100000">
                                          <p:val>
                                            <p:strVal val="#ppt_w"/>
                                          </p:val>
                                        </p:tav>
                                      </p:tavLst>
                                    </p:anim>
                                    <p:anim calcmode="lin" valueType="num">
                                      <p:cBhvr>
                                        <p:cTn id="62" dur="2000" fill="hold"/>
                                        <p:tgtEl>
                                          <p:spTgt spid="13"/>
                                        </p:tgtEl>
                                        <p:attrNameLst>
                                          <p:attrName>ppt_h</p:attrName>
                                        </p:attrNameLst>
                                      </p:cBhvr>
                                      <p:tavLst>
                                        <p:tav tm="0">
                                          <p:val>
                                            <p:strVal val="#ppt_h"/>
                                          </p:val>
                                        </p:tav>
                                        <p:tav tm="100000">
                                          <p:val>
                                            <p:strVal val="#ppt_h"/>
                                          </p:val>
                                        </p:tav>
                                      </p:tavLst>
                                    </p:anim>
                                    <p:animEffect transition="in" filter="fade">
                                      <p:cBhvr>
                                        <p:cTn id="63" dur="2000"/>
                                        <p:tgtEl>
                                          <p:spTgt spid="13"/>
                                        </p:tgtEl>
                                      </p:cBhvr>
                                    </p:animEffect>
                                  </p:childTnLst>
                                </p:cTn>
                              </p:par>
                              <p:par>
                                <p:cTn id="64" presetID="10" presetClass="entr" presetSubtype="0" fill="hold" nodeType="withEffect">
                                  <p:stCondLst>
                                    <p:cond delay="100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7" presetClass="entr" presetSubtype="8" fill="hold" grpId="0" nodeType="clickEffect">
                                  <p:stCondLst>
                                    <p:cond delay="0"/>
                                  </p:stCondLst>
                                  <p:childTnLst>
                                    <p:set>
                                      <p:cBhvr>
                                        <p:cTn id="70" dur="1" fill="hold">
                                          <p:stCondLst>
                                            <p:cond delay="0"/>
                                          </p:stCondLst>
                                        </p:cTn>
                                        <p:tgtEl>
                                          <p:spTgt spid="5">
                                            <p:graphicEl>
                                              <a:dgm id="{86BE887D-31D7-4BCF-8EEE-9BCED1C30214}"/>
                                            </p:graphicEl>
                                          </p:spTgt>
                                        </p:tgtEl>
                                        <p:attrNameLst>
                                          <p:attrName>style.visibility</p:attrName>
                                        </p:attrNameLst>
                                      </p:cBhvr>
                                      <p:to>
                                        <p:strVal val="visible"/>
                                      </p:to>
                                    </p:set>
                                    <p:anim calcmode="lin" valueType="num">
                                      <p:cBhvr>
                                        <p:cTn id="71" dur="1250" fill="hold"/>
                                        <p:tgtEl>
                                          <p:spTgt spid="5">
                                            <p:graphicEl>
                                              <a:dgm id="{86BE887D-31D7-4BCF-8EEE-9BCED1C30214}"/>
                                            </p:graphicEl>
                                          </p:spTgt>
                                        </p:tgtEl>
                                        <p:attrNameLst>
                                          <p:attrName>ppt_x</p:attrName>
                                        </p:attrNameLst>
                                      </p:cBhvr>
                                      <p:tavLst>
                                        <p:tav tm="0">
                                          <p:val>
                                            <p:strVal val="#ppt_x-#ppt_w/2"/>
                                          </p:val>
                                        </p:tav>
                                        <p:tav tm="100000">
                                          <p:val>
                                            <p:strVal val="#ppt_x"/>
                                          </p:val>
                                        </p:tav>
                                      </p:tavLst>
                                    </p:anim>
                                    <p:anim calcmode="lin" valueType="num">
                                      <p:cBhvr>
                                        <p:cTn id="72" dur="1250" fill="hold"/>
                                        <p:tgtEl>
                                          <p:spTgt spid="5">
                                            <p:graphicEl>
                                              <a:dgm id="{86BE887D-31D7-4BCF-8EEE-9BCED1C30214}"/>
                                            </p:graphicEl>
                                          </p:spTgt>
                                        </p:tgtEl>
                                        <p:attrNameLst>
                                          <p:attrName>ppt_y</p:attrName>
                                        </p:attrNameLst>
                                      </p:cBhvr>
                                      <p:tavLst>
                                        <p:tav tm="0">
                                          <p:val>
                                            <p:strVal val="#ppt_y"/>
                                          </p:val>
                                        </p:tav>
                                        <p:tav tm="100000">
                                          <p:val>
                                            <p:strVal val="#ppt_y"/>
                                          </p:val>
                                        </p:tav>
                                      </p:tavLst>
                                    </p:anim>
                                    <p:anim calcmode="lin" valueType="num">
                                      <p:cBhvr>
                                        <p:cTn id="73" dur="1250" fill="hold"/>
                                        <p:tgtEl>
                                          <p:spTgt spid="5">
                                            <p:graphicEl>
                                              <a:dgm id="{86BE887D-31D7-4BCF-8EEE-9BCED1C30214}"/>
                                            </p:graphicEl>
                                          </p:spTgt>
                                        </p:tgtEl>
                                        <p:attrNameLst>
                                          <p:attrName>ppt_w</p:attrName>
                                        </p:attrNameLst>
                                      </p:cBhvr>
                                      <p:tavLst>
                                        <p:tav tm="0">
                                          <p:val>
                                            <p:fltVal val="0"/>
                                          </p:val>
                                        </p:tav>
                                        <p:tav tm="100000">
                                          <p:val>
                                            <p:strVal val="#ppt_w"/>
                                          </p:val>
                                        </p:tav>
                                      </p:tavLst>
                                    </p:anim>
                                    <p:anim calcmode="lin" valueType="num">
                                      <p:cBhvr>
                                        <p:cTn id="74" dur="1250" fill="hold"/>
                                        <p:tgtEl>
                                          <p:spTgt spid="5">
                                            <p:graphicEl>
                                              <a:dgm id="{86BE887D-31D7-4BCF-8EEE-9BCED1C30214}"/>
                                            </p:graphicEl>
                                          </p:spTgt>
                                        </p:tgtEl>
                                        <p:attrNameLst>
                                          <p:attrName>ppt_h</p:attrName>
                                        </p:attrNameLst>
                                      </p:cBhvr>
                                      <p:tavLst>
                                        <p:tav tm="0">
                                          <p:val>
                                            <p:strVal val="#ppt_h"/>
                                          </p:val>
                                        </p:tav>
                                        <p:tav tm="100000">
                                          <p:val>
                                            <p:strVal val="#ppt_h"/>
                                          </p:val>
                                        </p:tav>
                                      </p:tavLst>
                                    </p:anim>
                                  </p:childTnLst>
                                </p:cTn>
                              </p:par>
                              <p:par>
                                <p:cTn id="75" presetID="55" presetClass="entr" presetSubtype="0" fill="hold" grpId="0" nodeType="withEffect">
                                  <p:stCondLst>
                                    <p:cond delay="750"/>
                                  </p:stCondLst>
                                  <p:childTnLst>
                                    <p:set>
                                      <p:cBhvr>
                                        <p:cTn id="76" dur="1" fill="hold">
                                          <p:stCondLst>
                                            <p:cond delay="0"/>
                                          </p:stCondLst>
                                        </p:cTn>
                                        <p:tgtEl>
                                          <p:spTgt spid="15"/>
                                        </p:tgtEl>
                                        <p:attrNameLst>
                                          <p:attrName>style.visibility</p:attrName>
                                        </p:attrNameLst>
                                      </p:cBhvr>
                                      <p:to>
                                        <p:strVal val="visible"/>
                                      </p:to>
                                    </p:set>
                                    <p:anim calcmode="lin" valueType="num">
                                      <p:cBhvr>
                                        <p:cTn id="77" dur="2000" fill="hold"/>
                                        <p:tgtEl>
                                          <p:spTgt spid="15"/>
                                        </p:tgtEl>
                                        <p:attrNameLst>
                                          <p:attrName>ppt_w</p:attrName>
                                        </p:attrNameLst>
                                      </p:cBhvr>
                                      <p:tavLst>
                                        <p:tav tm="0">
                                          <p:val>
                                            <p:strVal val="#ppt_w*0.70"/>
                                          </p:val>
                                        </p:tav>
                                        <p:tav tm="100000">
                                          <p:val>
                                            <p:strVal val="#ppt_w"/>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animEffect transition="in" filter="fade">
                                      <p:cBhvr>
                                        <p:cTn id="79" dur="2000"/>
                                        <p:tgtEl>
                                          <p:spTgt spid="15"/>
                                        </p:tgtEl>
                                      </p:cBhvr>
                                    </p:animEffect>
                                  </p:childTnLst>
                                </p:cTn>
                              </p:par>
                              <p:par>
                                <p:cTn id="80" presetID="10" presetClass="entr" presetSubtype="0" fill="hold" nodeType="withEffect">
                                  <p:stCondLst>
                                    <p:cond delay="100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P spid="8" grpId="0" animBg="1"/>
      <p:bldP spid="10"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p:txBody>
          <a:bodyPr>
            <a:noAutofit/>
          </a:bodyPr>
          <a:lstStyle/>
          <a:p>
            <a:r>
              <a:rPr lang="es-419" sz="3600" dirty="0"/>
              <a:t>¿Qué es un IDS – </a:t>
            </a:r>
            <a:r>
              <a:rPr lang="es-419" sz="3600" dirty="0" err="1"/>
              <a:t>Intrusion</a:t>
            </a:r>
            <a:r>
              <a:rPr lang="es-419" sz="3600" dirty="0"/>
              <a:t> </a:t>
            </a:r>
            <a:r>
              <a:rPr lang="es-419" sz="3600" dirty="0" err="1"/>
              <a:t>Detection</a:t>
            </a:r>
            <a:r>
              <a:rPr lang="es-419" sz="3600" dirty="0"/>
              <a:t> </a:t>
            </a:r>
            <a:r>
              <a:rPr lang="es-419" sz="3600" dirty="0" err="1"/>
              <a:t>System</a:t>
            </a:r>
            <a:r>
              <a:rPr lang="es-419" sz="3600" dirty="0"/>
              <a:t>?</a:t>
            </a:r>
          </a:p>
        </p:txBody>
      </p:sp>
      <p:sp>
        <p:nvSpPr>
          <p:cNvPr id="4" name="Marcador de contenido 3">
            <a:extLst>
              <a:ext uri="{FF2B5EF4-FFF2-40B4-BE49-F238E27FC236}">
                <a16:creationId xmlns:a16="http://schemas.microsoft.com/office/drawing/2014/main" id="{20C9E6C3-1BBC-4C86-B668-D2ACD179D5C0}"/>
              </a:ext>
            </a:extLst>
          </p:cNvPr>
          <p:cNvSpPr>
            <a:spLocks noGrp="1"/>
          </p:cNvSpPr>
          <p:nvPr>
            <p:ph sz="half" idx="1"/>
          </p:nvPr>
        </p:nvSpPr>
        <p:spPr>
          <a:xfrm>
            <a:off x="5619068" y="1690688"/>
            <a:ext cx="5353731" cy="4351338"/>
          </a:xfrm>
        </p:spPr>
        <p:txBody>
          <a:bodyPr anchor="ctr">
            <a:normAutofit/>
          </a:bodyPr>
          <a:lstStyle/>
          <a:p>
            <a:pPr marL="0" indent="0">
              <a:buNone/>
            </a:pPr>
            <a:r>
              <a:rPr lang="es-419" sz="2200" dirty="0">
                <a:latin typeface="Bahnschrift Light" panose="020B0502040204020203" pitchFamily="34" charset="0"/>
              </a:rPr>
              <a:t>Un sistema de detección de intrusos (IDS, </a:t>
            </a:r>
            <a:r>
              <a:rPr lang="es-419" sz="2200" dirty="0" err="1">
                <a:latin typeface="Bahnschrift Light" panose="020B0502040204020203" pitchFamily="34" charset="0"/>
              </a:rPr>
              <a:t>Intrusion</a:t>
            </a:r>
            <a:r>
              <a:rPr lang="es-419" sz="2200" dirty="0">
                <a:latin typeface="Bahnschrift Light" panose="020B0502040204020203" pitchFamily="34" charset="0"/>
              </a:rPr>
              <a:t> </a:t>
            </a:r>
            <a:r>
              <a:rPr lang="es-419" sz="2200" dirty="0" err="1">
                <a:latin typeface="Bahnschrift Light" panose="020B0502040204020203" pitchFamily="34" charset="0"/>
              </a:rPr>
              <a:t>Detection</a:t>
            </a:r>
            <a:r>
              <a:rPr lang="es-419" sz="2200" dirty="0">
                <a:latin typeface="Bahnschrift Light" panose="020B0502040204020203" pitchFamily="34" charset="0"/>
              </a:rPr>
              <a:t> </a:t>
            </a:r>
            <a:r>
              <a:rPr lang="es-419" sz="2200" dirty="0" err="1">
                <a:latin typeface="Bahnschrift Light" panose="020B0502040204020203" pitchFamily="34" charset="0"/>
              </a:rPr>
              <a:t>System</a:t>
            </a:r>
            <a:r>
              <a:rPr lang="es-419" sz="2200" dirty="0">
                <a:latin typeface="Bahnschrift Light" panose="020B0502040204020203" pitchFamily="34" charset="0"/>
              </a:rPr>
              <a:t>) es un sistema usado para detectar accesos no autorizados a un equipo de red. Estos sistemas a </a:t>
            </a:r>
            <a:r>
              <a:rPr lang="es-419" sz="2200" dirty="0" err="1">
                <a:latin typeface="Bahnschrift Light" panose="020B0502040204020203" pitchFamily="34" charset="0"/>
              </a:rPr>
              <a:t>tráves</a:t>
            </a:r>
            <a:r>
              <a:rPr lang="es-419" sz="2200" dirty="0">
                <a:latin typeface="Bahnschrift Light" panose="020B0502040204020203" pitchFamily="34" charset="0"/>
              </a:rPr>
              <a:t> de sensores virtuales (llamados </a:t>
            </a:r>
            <a:r>
              <a:rPr lang="es-419" sz="2200" dirty="0" err="1">
                <a:latin typeface="Bahnschrift Light" panose="020B0502040204020203" pitchFamily="34" charset="0"/>
              </a:rPr>
              <a:t>sniffers</a:t>
            </a:r>
            <a:r>
              <a:rPr lang="es-419" sz="2200" dirty="0">
                <a:latin typeface="Bahnschrift Light" panose="020B0502040204020203" pitchFamily="34" charset="0"/>
              </a:rPr>
              <a:t>) realizan un análisis del tráfico de red comparándolo con firmas de ataques conocidos o comportamientos sospechosos (escaneo de puertos, paquetes malformados, etc.)</a:t>
            </a:r>
          </a:p>
        </p:txBody>
      </p:sp>
      <p:pic>
        <p:nvPicPr>
          <p:cNvPr id="7" name="Marcador de contenido 6">
            <a:extLst>
              <a:ext uri="{FF2B5EF4-FFF2-40B4-BE49-F238E27FC236}">
                <a16:creationId xmlns:a16="http://schemas.microsoft.com/office/drawing/2014/main" id="{64E83944-CFE0-4792-96C4-AC6A5A45F7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55879" y="1839273"/>
            <a:ext cx="4780869" cy="4351338"/>
          </a:xfrm>
        </p:spPr>
      </p:pic>
    </p:spTree>
    <p:extLst>
      <p:ext uri="{BB962C8B-B14F-4D97-AF65-F5344CB8AC3E}">
        <p14:creationId xmlns:p14="http://schemas.microsoft.com/office/powerpoint/2010/main" val="1139139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7F9C8-819C-44B4-A469-E86059974FDA}"/>
              </a:ext>
            </a:extLst>
          </p:cNvPr>
          <p:cNvSpPr>
            <a:spLocks noGrp="1"/>
          </p:cNvSpPr>
          <p:nvPr>
            <p:ph type="title"/>
          </p:nvPr>
        </p:nvSpPr>
        <p:spPr/>
        <p:txBody>
          <a:bodyPr/>
          <a:lstStyle/>
          <a:p>
            <a:r>
              <a:rPr lang="es-419" dirty="0"/>
              <a:t>Sintaxis</a:t>
            </a:r>
          </a:p>
        </p:txBody>
      </p:sp>
      <p:sp>
        <p:nvSpPr>
          <p:cNvPr id="3" name="Marcador de contenido 2">
            <a:extLst>
              <a:ext uri="{FF2B5EF4-FFF2-40B4-BE49-F238E27FC236}">
                <a16:creationId xmlns:a16="http://schemas.microsoft.com/office/drawing/2014/main" id="{27F90B54-1441-4541-A704-1FB448D751F2}"/>
              </a:ext>
            </a:extLst>
          </p:cNvPr>
          <p:cNvSpPr>
            <a:spLocks noGrp="1"/>
          </p:cNvSpPr>
          <p:nvPr>
            <p:ph sz="half" idx="1"/>
          </p:nvPr>
        </p:nvSpPr>
        <p:spPr>
          <a:xfrm>
            <a:off x="299545" y="1690687"/>
            <a:ext cx="5796455" cy="4790255"/>
          </a:xfrm>
          <a:prstGeom prst="snip2DiagRect">
            <a:avLst>
              <a:gd name="adj1" fmla="val 3167"/>
              <a:gd name="adj2" fmla="val 11600"/>
            </a:avLst>
          </a:prstGeom>
          <a:noFill/>
          <a:ln>
            <a:solidFill>
              <a:srgbClr val="F7A9AB"/>
            </a:solidFill>
          </a:ln>
        </p:spPr>
        <p:txBody>
          <a:bodyPr>
            <a:noAutofit/>
          </a:bodyPr>
          <a:lstStyle/>
          <a:p>
            <a:r>
              <a:rPr lang="es-419" sz="2000" b="1" dirty="0"/>
              <a:t>Acción de regla</a:t>
            </a:r>
            <a:r>
              <a:rPr lang="es-419" sz="2000" dirty="0"/>
              <a:t>: en este campo, puedes elegir una de las cinco acciones de regla integradas: Registro, alerta, aprobación, activación o dinámica.</a:t>
            </a:r>
          </a:p>
          <a:p>
            <a:r>
              <a:rPr lang="es-419" sz="2000" b="1" dirty="0"/>
              <a:t>Protocolo</a:t>
            </a:r>
            <a:r>
              <a:rPr lang="es-419" sz="2000" dirty="0"/>
              <a:t>: especifica el protocolo en uso, como HTTP y también TCP, UDP e ICMP.</a:t>
            </a:r>
          </a:p>
          <a:p>
            <a:r>
              <a:rPr lang="es-419" sz="2000" b="1" dirty="0"/>
              <a:t>Dirección IP de origen</a:t>
            </a:r>
            <a:r>
              <a:rPr lang="es-419" sz="2000" dirty="0"/>
              <a:t>: este campo es la dirección de origen del paquete.</a:t>
            </a:r>
          </a:p>
          <a:p>
            <a:r>
              <a:rPr lang="es-419" sz="2000" b="1" dirty="0"/>
              <a:t>Puerto de origen</a:t>
            </a:r>
            <a:r>
              <a:rPr lang="es-419" sz="2000" dirty="0"/>
              <a:t>: este campo es el puerto TCP o UDP de origen del paquete.</a:t>
            </a:r>
          </a:p>
          <a:p>
            <a:r>
              <a:rPr lang="es-419" sz="2000" b="1" dirty="0"/>
              <a:t>Flujo</a:t>
            </a:r>
            <a:r>
              <a:rPr lang="es-419" sz="2000" dirty="0"/>
              <a:t> (dirección): este campo determina la dirección del flujo de un paquete, generalmente usando el símbolo “-&gt;” (flecha direccional).</a:t>
            </a:r>
          </a:p>
        </p:txBody>
      </p:sp>
      <p:sp>
        <p:nvSpPr>
          <p:cNvPr id="5" name="Marcador de contenido 4">
            <a:extLst>
              <a:ext uri="{FF2B5EF4-FFF2-40B4-BE49-F238E27FC236}">
                <a16:creationId xmlns:a16="http://schemas.microsoft.com/office/drawing/2014/main" id="{2341A5A8-2744-4285-8ACC-4BE85C3DE716}"/>
              </a:ext>
            </a:extLst>
          </p:cNvPr>
          <p:cNvSpPr>
            <a:spLocks noGrp="1"/>
          </p:cNvSpPr>
          <p:nvPr>
            <p:ph sz="half" idx="2"/>
          </p:nvPr>
        </p:nvSpPr>
        <p:spPr>
          <a:xfrm>
            <a:off x="6096000" y="2238703"/>
            <a:ext cx="5383924" cy="4083269"/>
          </a:xfrm>
          <a:prstGeom prst="snip1Rect">
            <a:avLst>
              <a:gd name="adj" fmla="val 9717"/>
            </a:avLst>
          </a:prstGeom>
          <a:ln>
            <a:solidFill>
              <a:srgbClr val="F7A9AB"/>
            </a:solidFill>
          </a:ln>
        </p:spPr>
        <p:txBody>
          <a:bodyPr>
            <a:normAutofit fontScale="70000" lnSpcReduction="20000"/>
          </a:bodyPr>
          <a:lstStyle/>
          <a:p>
            <a:r>
              <a:rPr lang="es-419" b="1" dirty="0"/>
              <a:t>Dirección IP de destino</a:t>
            </a:r>
            <a:r>
              <a:rPr lang="es-419" dirty="0"/>
              <a:t>: este es el destino al que está dirigido el paquete.</a:t>
            </a:r>
          </a:p>
          <a:p>
            <a:r>
              <a:rPr lang="es-419" b="1" dirty="0"/>
              <a:t>Puerto de destino</a:t>
            </a:r>
            <a:r>
              <a:rPr lang="es-419" dirty="0"/>
              <a:t>: este es el puerto TCP o UDP de destino al que está dirigido el paquete.</a:t>
            </a:r>
            <a:endParaRPr lang="es-419" b="1" dirty="0"/>
          </a:p>
          <a:p>
            <a:r>
              <a:rPr lang="es-419" b="1" dirty="0"/>
              <a:t>Opciones</a:t>
            </a:r>
            <a:r>
              <a:rPr lang="es-419" dirty="0"/>
              <a:t>: Las opciones de la regla </a:t>
            </a:r>
            <a:r>
              <a:rPr lang="es-419" dirty="0" err="1"/>
              <a:t>Snort</a:t>
            </a:r>
            <a:r>
              <a:rPr lang="es-419" dirty="0"/>
              <a:t> ayudan a refinar (mejorar) la regla en sí. Entre las opciones que se pueden agregar a una regla se tiene:</a:t>
            </a:r>
          </a:p>
          <a:p>
            <a:pPr marL="342900" indent="-342900">
              <a:buFont typeface="Wingdings" panose="05000000000000000000" pitchFamily="2" charset="2"/>
              <a:buChar char="§"/>
            </a:pPr>
            <a:r>
              <a:rPr lang="es-419" dirty="0"/>
              <a:t>Contenido</a:t>
            </a:r>
          </a:p>
          <a:p>
            <a:pPr marL="342900" indent="-342900">
              <a:buFont typeface="Wingdings" panose="05000000000000000000" pitchFamily="2" charset="2"/>
              <a:buChar char="§"/>
            </a:pPr>
            <a:r>
              <a:rPr lang="es-419" dirty="0"/>
              <a:t>Desplazamiento</a:t>
            </a:r>
          </a:p>
          <a:p>
            <a:pPr marL="342900" indent="-342900">
              <a:buFont typeface="Wingdings" panose="05000000000000000000" pitchFamily="2" charset="2"/>
              <a:buChar char="§"/>
            </a:pPr>
            <a:r>
              <a:rPr lang="es-419" dirty="0"/>
              <a:t>Profundidad</a:t>
            </a:r>
          </a:p>
          <a:p>
            <a:pPr marL="342900" indent="-342900">
              <a:buFont typeface="Wingdings" panose="05000000000000000000" pitchFamily="2" charset="2"/>
              <a:buChar char="§"/>
            </a:pPr>
            <a:r>
              <a:rPr lang="es-419" dirty="0"/>
              <a:t>Sin mayúsculas y minúsculas</a:t>
            </a:r>
          </a:p>
          <a:p>
            <a:pPr marL="342900" indent="-342900">
              <a:buFont typeface="Wingdings" panose="05000000000000000000" pitchFamily="2" charset="2"/>
              <a:buChar char="§"/>
            </a:pPr>
            <a:r>
              <a:rPr lang="es-419" dirty="0"/>
              <a:t>Lista de contenido</a:t>
            </a:r>
          </a:p>
          <a:p>
            <a:pPr marL="342900" indent="-342900">
              <a:buFont typeface="Wingdings" panose="05000000000000000000" pitchFamily="2" charset="2"/>
              <a:buChar char="§"/>
            </a:pPr>
            <a:r>
              <a:rPr lang="es-419" dirty="0"/>
              <a:t>Banderas</a:t>
            </a:r>
          </a:p>
          <a:p>
            <a:endParaRPr lang="es-419" dirty="0"/>
          </a:p>
        </p:txBody>
      </p:sp>
      <p:sp>
        <p:nvSpPr>
          <p:cNvPr id="8" name="CuadroTexto 7">
            <a:extLst>
              <a:ext uri="{FF2B5EF4-FFF2-40B4-BE49-F238E27FC236}">
                <a16:creationId xmlns:a16="http://schemas.microsoft.com/office/drawing/2014/main" id="{23468E94-D438-4B5F-9F80-BF679F7B145B}"/>
              </a:ext>
            </a:extLst>
          </p:cNvPr>
          <p:cNvSpPr txBox="1"/>
          <p:nvPr/>
        </p:nvSpPr>
        <p:spPr>
          <a:xfrm>
            <a:off x="6273362" y="6368418"/>
            <a:ext cx="4903076" cy="253916"/>
          </a:xfrm>
          <a:prstGeom prst="rect">
            <a:avLst/>
          </a:prstGeom>
          <a:noFill/>
        </p:spPr>
        <p:txBody>
          <a:bodyPr wrap="square" rtlCol="0">
            <a:spAutoFit/>
          </a:bodyPr>
          <a:lstStyle/>
          <a:p>
            <a:r>
              <a:rPr lang="es-419" sz="1050" dirty="0"/>
              <a:t>Fuente: https://ciberseguridad.com/servicios/sistema-deteccion-intrusos-ids/snort/</a:t>
            </a:r>
          </a:p>
        </p:txBody>
      </p:sp>
      <p:pic>
        <p:nvPicPr>
          <p:cNvPr id="7" name="Imagen 6">
            <a:extLst>
              <a:ext uri="{FF2B5EF4-FFF2-40B4-BE49-F238E27FC236}">
                <a16:creationId xmlns:a16="http://schemas.microsoft.com/office/drawing/2014/main" id="{E2D87C7C-73BE-4E73-8385-D1D106B62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4009041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17F9C8-819C-44B4-A469-E86059974FDA}"/>
              </a:ext>
            </a:extLst>
          </p:cNvPr>
          <p:cNvSpPr>
            <a:spLocks noGrp="1"/>
          </p:cNvSpPr>
          <p:nvPr>
            <p:ph type="title"/>
          </p:nvPr>
        </p:nvSpPr>
        <p:spPr/>
        <p:txBody>
          <a:bodyPr/>
          <a:lstStyle/>
          <a:p>
            <a:r>
              <a:rPr lang="es-419" dirty="0"/>
              <a:t>Sintaxis</a:t>
            </a:r>
          </a:p>
        </p:txBody>
      </p:sp>
      <p:sp>
        <p:nvSpPr>
          <p:cNvPr id="3" name="Marcador de contenido 2">
            <a:extLst>
              <a:ext uri="{FF2B5EF4-FFF2-40B4-BE49-F238E27FC236}">
                <a16:creationId xmlns:a16="http://schemas.microsoft.com/office/drawing/2014/main" id="{27F90B54-1441-4541-A704-1FB448D751F2}"/>
              </a:ext>
            </a:extLst>
          </p:cNvPr>
          <p:cNvSpPr>
            <a:spLocks noGrp="1"/>
          </p:cNvSpPr>
          <p:nvPr>
            <p:ph sz="half" idx="1"/>
          </p:nvPr>
        </p:nvSpPr>
        <p:spPr>
          <a:xfrm>
            <a:off x="129922" y="1471229"/>
            <a:ext cx="5142915" cy="5021646"/>
          </a:xfrm>
          <a:prstGeom prst="snip2DiagRect">
            <a:avLst>
              <a:gd name="adj1" fmla="val 0"/>
              <a:gd name="adj2" fmla="val 9114"/>
            </a:avLst>
          </a:prstGeom>
          <a:noFill/>
          <a:ln>
            <a:solidFill>
              <a:srgbClr val="F7A9AB"/>
            </a:solidFill>
          </a:ln>
        </p:spPr>
        <p:txBody>
          <a:bodyPr vert="horz" lIns="91440" tIns="45720" rIns="91440" bIns="45720" rtlCol="0">
            <a:noAutofit/>
          </a:bodyPr>
          <a:lstStyle/>
          <a:p>
            <a:r>
              <a:rPr lang="es-419" sz="1800" b="1" dirty="0"/>
              <a:t>Contenido</a:t>
            </a:r>
            <a:r>
              <a:rPr lang="es-419" sz="1800" dirty="0"/>
              <a:t>: esta es una palabra clave que se utiliza para encontrar un patrón de cadena dentro de la carga útil de un paquete. Puede estar en formato ASCII, binario o hexadecimal. Por ejemplo, algunas formas de ejecutables maliciosos tienen una cadena binaria o hexadecimal específica. Si conoces esta cadena, puedes especificarla aquí y </a:t>
            </a:r>
            <a:r>
              <a:rPr lang="es-419" sz="1800" dirty="0" err="1"/>
              <a:t>Snort</a:t>
            </a:r>
            <a:r>
              <a:rPr lang="es-419" sz="1800" dirty="0"/>
              <a:t> te avisará si la detecta en tu red.</a:t>
            </a:r>
          </a:p>
          <a:p>
            <a:r>
              <a:rPr lang="es-419" sz="1800" b="1" dirty="0"/>
              <a:t>Desplazamiento</a:t>
            </a:r>
            <a:r>
              <a:rPr lang="es-419" sz="1800" dirty="0"/>
              <a:t>: la palabra clave de desplazamiento se puede utilizar para especificar el inicio de una búsqueda después de un determinado byte en el paquete. Por ejemplo, si deseas comenzar su búsqueda después de un número particular de bytes en el paquete, puedes hacerlo aquí.</a:t>
            </a:r>
          </a:p>
        </p:txBody>
      </p:sp>
      <p:sp>
        <p:nvSpPr>
          <p:cNvPr id="5" name="Marcador de contenido 4">
            <a:extLst>
              <a:ext uri="{FF2B5EF4-FFF2-40B4-BE49-F238E27FC236}">
                <a16:creationId xmlns:a16="http://schemas.microsoft.com/office/drawing/2014/main" id="{2341A5A8-2744-4285-8ACC-4BE85C3DE716}"/>
              </a:ext>
            </a:extLst>
          </p:cNvPr>
          <p:cNvSpPr>
            <a:spLocks noGrp="1"/>
          </p:cNvSpPr>
          <p:nvPr>
            <p:ph sz="half" idx="2"/>
          </p:nvPr>
        </p:nvSpPr>
        <p:spPr>
          <a:xfrm>
            <a:off x="5272837" y="1905109"/>
            <a:ext cx="5889877" cy="4587766"/>
          </a:xfrm>
          <a:prstGeom prst="snip1Rect">
            <a:avLst>
              <a:gd name="adj" fmla="val 6701"/>
            </a:avLst>
          </a:prstGeom>
          <a:noFill/>
          <a:ln>
            <a:solidFill>
              <a:srgbClr val="F7A9AB"/>
            </a:solidFill>
          </a:ln>
        </p:spPr>
        <p:txBody>
          <a:bodyPr vert="horz" lIns="91440" tIns="45720" rIns="91440" bIns="45720" rtlCol="0">
            <a:noAutofit/>
          </a:bodyPr>
          <a:lstStyle/>
          <a:p>
            <a:r>
              <a:rPr lang="es-419" sz="1600" b="1" dirty="0"/>
              <a:t>Profundidad</a:t>
            </a:r>
            <a:r>
              <a:rPr lang="es-419" sz="1600" dirty="0"/>
              <a:t>: la palabra clave de profundidad se utiliza para especificar una búsqueda que se limita a un determinado byte en el paquete. Esto es similar a la opción Offset; sin embargo, esta vez buscamos palabras clave en un rango específico de bytes en la carga útil.</a:t>
            </a:r>
          </a:p>
          <a:p>
            <a:r>
              <a:rPr lang="es-419" sz="1600" b="1" dirty="0"/>
              <a:t>Sin mayúsculas y minúsculas</a:t>
            </a:r>
            <a:r>
              <a:rPr lang="es-419" sz="1600" dirty="0"/>
              <a:t>: se utiliza para desactivar una búsqueda que distingue entre mayúsculas y minúsculas.</a:t>
            </a:r>
          </a:p>
          <a:p>
            <a:r>
              <a:rPr lang="es-419" sz="1600" b="1" dirty="0"/>
              <a:t>Lista de contenido</a:t>
            </a:r>
            <a:r>
              <a:rPr lang="es-419" sz="1600" dirty="0"/>
              <a:t>: esta palabra clave se utiliza para localizar un archivo de texto en particular que contiene una palabra clave, como «contraseña» y «</a:t>
            </a:r>
            <a:r>
              <a:rPr lang="es-419" sz="1600" dirty="0" err="1"/>
              <a:t>ssn</a:t>
            </a:r>
            <a:r>
              <a:rPr lang="es-419" sz="1600" dirty="0"/>
              <a:t>». </a:t>
            </a:r>
            <a:r>
              <a:rPr lang="es-419" sz="1600" dirty="0" err="1"/>
              <a:t>Snort</a:t>
            </a:r>
            <a:r>
              <a:rPr lang="es-419" sz="1600" dirty="0"/>
              <a:t> podría, por ejemplo, buscar en un archivo estas palabras clave.</a:t>
            </a:r>
          </a:p>
          <a:p>
            <a:r>
              <a:rPr lang="es-419" sz="1600" b="1" dirty="0"/>
              <a:t>Banderas</a:t>
            </a:r>
            <a:r>
              <a:rPr lang="es-419" sz="1600" dirty="0"/>
              <a:t>: la palabra clave banderas se puede utilizar para detectar banderas faltantes o inapropiadas establecidas en un encabezado TCP. A veces, los indicadores que faltan son una indicación de un escaneo de puerto o un ataque.</a:t>
            </a:r>
          </a:p>
          <a:p>
            <a:endParaRPr lang="es-419" sz="1600" dirty="0"/>
          </a:p>
        </p:txBody>
      </p:sp>
      <p:sp>
        <p:nvSpPr>
          <p:cNvPr id="4" name="CuadroTexto 3">
            <a:extLst>
              <a:ext uri="{FF2B5EF4-FFF2-40B4-BE49-F238E27FC236}">
                <a16:creationId xmlns:a16="http://schemas.microsoft.com/office/drawing/2014/main" id="{5704EE3B-1CFF-4811-B2EC-CA0EBD894FB5}"/>
              </a:ext>
            </a:extLst>
          </p:cNvPr>
          <p:cNvSpPr txBox="1"/>
          <p:nvPr/>
        </p:nvSpPr>
        <p:spPr>
          <a:xfrm>
            <a:off x="551793" y="6492875"/>
            <a:ext cx="4903076" cy="253916"/>
          </a:xfrm>
          <a:prstGeom prst="rect">
            <a:avLst/>
          </a:prstGeom>
          <a:noFill/>
        </p:spPr>
        <p:txBody>
          <a:bodyPr wrap="square" rtlCol="0">
            <a:spAutoFit/>
          </a:bodyPr>
          <a:lstStyle/>
          <a:p>
            <a:r>
              <a:rPr lang="es-419" sz="1050" dirty="0"/>
              <a:t>Fuente: https://ciberseguridad.com/servicios/sistema-deteccion-intrusos-ids/snort/</a:t>
            </a:r>
          </a:p>
        </p:txBody>
      </p:sp>
      <p:pic>
        <p:nvPicPr>
          <p:cNvPr id="7" name="Imagen 6">
            <a:extLst>
              <a:ext uri="{FF2B5EF4-FFF2-40B4-BE49-F238E27FC236}">
                <a16:creationId xmlns:a16="http://schemas.microsoft.com/office/drawing/2014/main" id="{176914B9-87C3-4D21-840B-0DF15B574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2369345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F8D5D31-F10C-49F7-9698-7307CBC19E54}"/>
              </a:ext>
            </a:extLst>
          </p:cNvPr>
          <p:cNvSpPr>
            <a:spLocks noGrp="1"/>
          </p:cNvSpPr>
          <p:nvPr>
            <p:ph type="title"/>
          </p:nvPr>
        </p:nvSpPr>
        <p:spPr/>
        <p:txBody>
          <a:bodyPr/>
          <a:lstStyle/>
          <a:p>
            <a:r>
              <a:rPr lang="es-419" dirty="0"/>
              <a:t>Ejemplos de reglas </a:t>
            </a:r>
            <a:r>
              <a:rPr lang="es-419" dirty="0" err="1"/>
              <a:t>Snort</a:t>
            </a:r>
            <a:endParaRPr lang="es-419" dirty="0"/>
          </a:p>
        </p:txBody>
      </p:sp>
      <p:sp>
        <p:nvSpPr>
          <p:cNvPr id="6" name="Rectángulo 5">
            <a:extLst>
              <a:ext uri="{FF2B5EF4-FFF2-40B4-BE49-F238E27FC236}">
                <a16:creationId xmlns:a16="http://schemas.microsoft.com/office/drawing/2014/main" id="{777C9E52-0124-45C4-9913-BC93F8F9C2D4}"/>
              </a:ext>
            </a:extLst>
          </p:cNvPr>
          <p:cNvSpPr/>
          <p:nvPr/>
        </p:nvSpPr>
        <p:spPr>
          <a:xfrm>
            <a:off x="220717" y="2079039"/>
            <a:ext cx="11750566" cy="4247317"/>
          </a:xfrm>
          <a:prstGeom prst="rect">
            <a:avLst/>
          </a:prstGeom>
        </p:spPr>
        <p:txBody>
          <a:bodyPr wrap="square">
            <a:spAutoFit/>
          </a:bodyPr>
          <a:lstStyle/>
          <a:p>
            <a:r>
              <a:rPr lang="es-419" b="1" dirty="0">
                <a:solidFill>
                  <a:srgbClr val="333333"/>
                </a:solidFill>
                <a:latin typeface="Eras Light ITC" panose="020B0402030504020804" pitchFamily="34" charset="0"/>
              </a:rPr>
              <a:t>Seguridad</a:t>
            </a:r>
          </a:p>
          <a:p>
            <a:r>
              <a:rPr lang="es-419" dirty="0">
                <a:solidFill>
                  <a:srgbClr val="333333"/>
                </a:solidFill>
                <a:latin typeface="Eras Light ITC" panose="020B0402030504020804" pitchFamily="34" charset="0"/>
              </a:rPr>
              <a:t>Alerta si el paquete contiene la palabra SEGURIDAD.</a:t>
            </a:r>
          </a:p>
          <a:p>
            <a:endParaRPr lang="es-419" dirty="0">
              <a:solidFill>
                <a:srgbClr val="333333"/>
              </a:solidFill>
              <a:latin typeface="Eras Light ITC" panose="020B0402030504020804" pitchFamily="34" charset="0"/>
            </a:endParaRPr>
          </a:p>
          <a:p>
            <a:r>
              <a:rPr lang="es-419" dirty="0">
                <a:solidFill>
                  <a:srgbClr val="333333"/>
                </a:solidFill>
                <a:latin typeface="Eras Light ITC" panose="020B0402030504020804" pitchFamily="34" charset="0"/>
              </a:rPr>
              <a:t>Regla: </a:t>
            </a:r>
            <a:r>
              <a:rPr lang="es-419" dirty="0" err="1">
                <a:solidFill>
                  <a:srgbClr val="333333"/>
                </a:solidFill>
                <a:latin typeface="Consolas" panose="020B0609020204030204" pitchFamily="49" charset="0"/>
              </a:rPr>
              <a:t>alert</a:t>
            </a:r>
            <a:r>
              <a:rPr lang="es-419" dirty="0">
                <a:solidFill>
                  <a:srgbClr val="333333"/>
                </a:solidFill>
                <a:latin typeface="Consolas" panose="020B0609020204030204" pitchFamily="49" charset="0"/>
              </a:rPr>
              <a:t> </a:t>
            </a:r>
            <a:r>
              <a:rPr lang="es-419" dirty="0" err="1">
                <a:solidFill>
                  <a:srgbClr val="333333"/>
                </a:solidFill>
                <a:latin typeface="Consolas" panose="020B0609020204030204" pitchFamily="49" charset="0"/>
              </a:rPr>
              <a:t>ip</a:t>
            </a:r>
            <a:r>
              <a:rPr lang="es-419" dirty="0">
                <a:solidFill>
                  <a:srgbClr val="333333"/>
                </a:solidFill>
                <a:latin typeface="Consolas" panose="020B0609020204030204" pitchFamily="49" charset="0"/>
              </a:rPr>
              <a:t> </a:t>
            </a:r>
            <a:r>
              <a:rPr lang="es-419" dirty="0" err="1">
                <a:solidFill>
                  <a:srgbClr val="333333"/>
                </a:solidFill>
                <a:latin typeface="Consolas" panose="020B0609020204030204" pitchFamily="49" charset="0"/>
              </a:rPr>
              <a:t>any</a:t>
            </a:r>
            <a:r>
              <a:rPr lang="es-419" dirty="0">
                <a:solidFill>
                  <a:srgbClr val="333333"/>
                </a:solidFill>
                <a:latin typeface="Consolas" panose="020B0609020204030204" pitchFamily="49" charset="0"/>
              </a:rPr>
              <a:t> </a:t>
            </a:r>
            <a:r>
              <a:rPr lang="es-419" dirty="0" err="1">
                <a:solidFill>
                  <a:srgbClr val="333333"/>
                </a:solidFill>
                <a:latin typeface="Consolas" panose="020B0609020204030204" pitchFamily="49" charset="0"/>
              </a:rPr>
              <a:t>any</a:t>
            </a:r>
            <a:r>
              <a:rPr lang="es-419" dirty="0">
                <a:solidFill>
                  <a:srgbClr val="333333"/>
                </a:solidFill>
                <a:latin typeface="Consolas" panose="020B0609020204030204" pitchFamily="49" charset="0"/>
              </a:rPr>
              <a:t> -&gt; </a:t>
            </a:r>
            <a:r>
              <a:rPr lang="es-419" dirty="0" err="1">
                <a:solidFill>
                  <a:srgbClr val="333333"/>
                </a:solidFill>
                <a:latin typeface="Consolas" panose="020B0609020204030204" pitchFamily="49" charset="0"/>
              </a:rPr>
              <a:t>any</a:t>
            </a:r>
            <a:r>
              <a:rPr lang="es-419" dirty="0">
                <a:solidFill>
                  <a:srgbClr val="333333"/>
                </a:solidFill>
                <a:latin typeface="Consolas" panose="020B0609020204030204" pitchFamily="49" charset="0"/>
              </a:rPr>
              <a:t> </a:t>
            </a:r>
            <a:r>
              <a:rPr lang="es-419" dirty="0" err="1">
                <a:solidFill>
                  <a:srgbClr val="333333"/>
                </a:solidFill>
                <a:latin typeface="Consolas" panose="020B0609020204030204" pitchFamily="49" charset="0"/>
              </a:rPr>
              <a:t>any</a:t>
            </a:r>
            <a:r>
              <a:rPr lang="es-419" dirty="0">
                <a:solidFill>
                  <a:srgbClr val="333333"/>
                </a:solidFill>
                <a:latin typeface="Consolas" panose="020B0609020204030204" pitchFamily="49" charset="0"/>
              </a:rPr>
              <a:t> (sid:1000001;msg:»Word SECURITY </a:t>
            </a:r>
            <a:r>
              <a:rPr lang="es-419" dirty="0" err="1">
                <a:solidFill>
                  <a:srgbClr val="333333"/>
                </a:solidFill>
                <a:latin typeface="Consolas" panose="020B0609020204030204" pitchFamily="49" charset="0"/>
              </a:rPr>
              <a:t>found</a:t>
            </a:r>
            <a:r>
              <a:rPr lang="es-419" dirty="0">
                <a:solidFill>
                  <a:srgbClr val="333333"/>
                </a:solidFill>
                <a:latin typeface="Consolas" panose="020B0609020204030204" pitchFamily="49" charset="0"/>
              </a:rPr>
              <a:t>»;</a:t>
            </a:r>
            <a:r>
              <a:rPr lang="es-419" dirty="0" err="1">
                <a:solidFill>
                  <a:srgbClr val="333333"/>
                </a:solidFill>
                <a:latin typeface="Consolas" panose="020B0609020204030204" pitchFamily="49" charset="0"/>
              </a:rPr>
              <a:t>content</a:t>
            </a:r>
            <a:r>
              <a:rPr lang="es-419" dirty="0">
                <a:solidFill>
                  <a:srgbClr val="333333"/>
                </a:solidFill>
                <a:latin typeface="Consolas" panose="020B0609020204030204" pitchFamily="49" charset="0"/>
              </a:rPr>
              <a:t>:»SECURITY»;</a:t>
            </a:r>
          </a:p>
          <a:p>
            <a:r>
              <a:rPr lang="es-419" dirty="0">
                <a:solidFill>
                  <a:srgbClr val="333333"/>
                </a:solidFill>
                <a:latin typeface="Eras Light ITC" panose="020B0402030504020804" pitchFamily="34" charset="0"/>
              </a:rPr>
              <a:t>En este ejemplo, podemos notar algunas cosas:</a:t>
            </a:r>
          </a:p>
          <a:p>
            <a:pPr>
              <a:buFont typeface="Arial" panose="020B0604020202020204" pitchFamily="34" charset="0"/>
              <a:buChar char="•"/>
            </a:pPr>
            <a:r>
              <a:rPr lang="es-419" b="1" dirty="0" err="1">
                <a:solidFill>
                  <a:srgbClr val="333333"/>
                </a:solidFill>
                <a:latin typeface="Consolas" panose="020B0609020204030204" pitchFamily="49" charset="0"/>
              </a:rPr>
              <a:t>alert</a:t>
            </a:r>
            <a:r>
              <a:rPr lang="es-419" dirty="0">
                <a:solidFill>
                  <a:srgbClr val="333333"/>
                </a:solidFill>
                <a:latin typeface="Eras Light ITC" panose="020B0402030504020804" pitchFamily="34" charset="0"/>
              </a:rPr>
              <a:t>: esto nos permite activar una alerta si la regla coincide</a:t>
            </a:r>
          </a:p>
          <a:p>
            <a:pPr>
              <a:buFont typeface="Arial" panose="020B0604020202020204" pitchFamily="34" charset="0"/>
              <a:buChar char="•"/>
            </a:pPr>
            <a:r>
              <a:rPr lang="es-419" b="1" dirty="0" err="1">
                <a:solidFill>
                  <a:srgbClr val="333333"/>
                </a:solidFill>
                <a:latin typeface="Consolas" panose="020B0609020204030204" pitchFamily="49" charset="0"/>
              </a:rPr>
              <a:t>ip</a:t>
            </a:r>
            <a:r>
              <a:rPr lang="es-419" dirty="0">
                <a:solidFill>
                  <a:srgbClr val="333333"/>
                </a:solidFill>
                <a:latin typeface="Eras Light ITC" panose="020B0402030504020804" pitchFamily="34" charset="0"/>
              </a:rPr>
              <a:t>: esto permite comparar las reglas con cualquier protocolo (TCP, UDP o ICMP)</a:t>
            </a:r>
          </a:p>
          <a:p>
            <a:pPr>
              <a:buFont typeface="Arial" panose="020B0604020202020204" pitchFamily="34" charset="0"/>
              <a:buChar char="•"/>
            </a:pPr>
            <a:r>
              <a:rPr lang="es-419" b="1" dirty="0" err="1">
                <a:solidFill>
                  <a:srgbClr val="333333"/>
                </a:solidFill>
                <a:latin typeface="Consolas" panose="020B0609020204030204" pitchFamily="49" charset="0"/>
              </a:rPr>
              <a:t>anyany</a:t>
            </a:r>
            <a:r>
              <a:rPr lang="es-419" b="1" dirty="0">
                <a:solidFill>
                  <a:srgbClr val="333333"/>
                </a:solidFill>
                <a:latin typeface="Consolas" panose="020B0609020204030204" pitchFamily="49" charset="0"/>
              </a:rPr>
              <a:t> -&gt; </a:t>
            </a:r>
            <a:r>
              <a:rPr lang="es-419" b="1" dirty="0" err="1">
                <a:solidFill>
                  <a:srgbClr val="333333"/>
                </a:solidFill>
                <a:latin typeface="Consolas" panose="020B0609020204030204" pitchFamily="49" charset="0"/>
              </a:rPr>
              <a:t>any</a:t>
            </a:r>
            <a:r>
              <a:rPr lang="es-419" b="1" dirty="0">
                <a:solidFill>
                  <a:srgbClr val="333333"/>
                </a:solidFill>
                <a:latin typeface="Consolas" panose="020B0609020204030204" pitchFamily="49" charset="0"/>
              </a:rPr>
              <a:t> </a:t>
            </a:r>
            <a:r>
              <a:rPr lang="es-419" b="1" dirty="0" err="1">
                <a:solidFill>
                  <a:srgbClr val="333333"/>
                </a:solidFill>
                <a:latin typeface="Consolas" panose="020B0609020204030204" pitchFamily="49" charset="0"/>
              </a:rPr>
              <a:t>any</a:t>
            </a:r>
            <a:r>
              <a:rPr lang="es-419" dirty="0">
                <a:solidFill>
                  <a:srgbClr val="333333"/>
                </a:solidFill>
                <a:latin typeface="Eras Light ITC" panose="020B0402030504020804" pitchFamily="34" charset="0"/>
              </a:rPr>
              <a:t>: cualquier host de origen y puerto a cualquier host y puerto de destino</a:t>
            </a:r>
          </a:p>
          <a:p>
            <a:pPr>
              <a:buFont typeface="Arial" panose="020B0604020202020204" pitchFamily="34" charset="0"/>
              <a:buChar char="•"/>
            </a:pPr>
            <a:r>
              <a:rPr lang="es-419" b="1" dirty="0">
                <a:solidFill>
                  <a:srgbClr val="333333"/>
                </a:solidFill>
                <a:latin typeface="Consolas" panose="020B0609020204030204" pitchFamily="49" charset="0"/>
              </a:rPr>
              <a:t>sid</a:t>
            </a:r>
            <a:r>
              <a:rPr lang="es-419" dirty="0">
                <a:solidFill>
                  <a:srgbClr val="333333"/>
                </a:solidFill>
                <a:latin typeface="Eras Light ITC" panose="020B0402030504020804" pitchFamily="34" charset="0"/>
              </a:rPr>
              <a:t>:1000001;msg:»Word SECURITY </a:t>
            </a:r>
            <a:r>
              <a:rPr lang="es-419" dirty="0" err="1">
                <a:solidFill>
                  <a:srgbClr val="333333"/>
                </a:solidFill>
                <a:latin typeface="Eras Light ITC" panose="020B0402030504020804" pitchFamily="34" charset="0"/>
              </a:rPr>
              <a:t>found</a:t>
            </a:r>
            <a:r>
              <a:rPr lang="es-419" dirty="0">
                <a:solidFill>
                  <a:srgbClr val="333333"/>
                </a:solidFill>
                <a:latin typeface="Eras Light ITC" panose="020B0402030504020804" pitchFamily="34" charset="0"/>
              </a:rPr>
              <a:t>»: el ID de la regla y el mensaje que se enviará con la alerta.</a:t>
            </a:r>
          </a:p>
          <a:p>
            <a:endParaRPr lang="es-419" dirty="0">
              <a:solidFill>
                <a:srgbClr val="333333"/>
              </a:solidFill>
              <a:latin typeface="Eras Light ITC" panose="020B0402030504020804" pitchFamily="34" charset="0"/>
            </a:endParaRPr>
          </a:p>
          <a:p>
            <a:r>
              <a:rPr lang="es-419" dirty="0">
                <a:solidFill>
                  <a:srgbClr val="333333"/>
                </a:solidFill>
                <a:latin typeface="Eras Light ITC" panose="020B0402030504020804" pitchFamily="34" charset="0"/>
              </a:rPr>
              <a:t>La particularidad de esta regla es el contenido de la opción. Como describe el manual de </a:t>
            </a:r>
            <a:r>
              <a:rPr lang="es-419" dirty="0" err="1">
                <a:solidFill>
                  <a:srgbClr val="333333"/>
                </a:solidFill>
                <a:latin typeface="Eras Light ITC" panose="020B0402030504020804" pitchFamily="34" charset="0"/>
              </a:rPr>
              <a:t>Snort</a:t>
            </a:r>
            <a:r>
              <a:rPr lang="es-419" dirty="0">
                <a:solidFill>
                  <a:srgbClr val="333333"/>
                </a:solidFill>
                <a:latin typeface="Eras Light ITC" panose="020B0402030504020804" pitchFamily="34" charset="0"/>
              </a:rPr>
              <a:t> “Siempre que se realiza una coincidencia de patrón de opción de contenido, se llama a la función de coincidencia de patrón de Boyer-Moore y la prueba (bastante costosa desde el punto de vista computacional ) se realiza contra el contenido del paquete” . Como podemos deducir de esto, aquí estoy simplemente buscando SECURITY, en una coincidencia sensible a mayúsculas y minúsculas.</a:t>
            </a:r>
            <a:endParaRPr lang="es-419" b="0" i="0" dirty="0">
              <a:solidFill>
                <a:srgbClr val="333333"/>
              </a:solidFill>
              <a:effectLst/>
              <a:latin typeface="Eras Light ITC" panose="020B0402030504020804" pitchFamily="34" charset="0"/>
            </a:endParaRPr>
          </a:p>
        </p:txBody>
      </p:sp>
      <p:pic>
        <p:nvPicPr>
          <p:cNvPr id="8" name="Imagen 7">
            <a:extLst>
              <a:ext uri="{FF2B5EF4-FFF2-40B4-BE49-F238E27FC236}">
                <a16:creationId xmlns:a16="http://schemas.microsoft.com/office/drawing/2014/main" id="{54F66B88-B385-44AD-A5F7-E8E2A77CE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76858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F8D5D31-F10C-49F7-9698-7307CBC19E54}"/>
              </a:ext>
            </a:extLst>
          </p:cNvPr>
          <p:cNvSpPr>
            <a:spLocks noGrp="1"/>
          </p:cNvSpPr>
          <p:nvPr>
            <p:ph type="title"/>
          </p:nvPr>
        </p:nvSpPr>
        <p:spPr/>
        <p:txBody>
          <a:bodyPr/>
          <a:lstStyle/>
          <a:p>
            <a:r>
              <a:rPr lang="es-419" dirty="0"/>
              <a:t>Ejemplos de reglas </a:t>
            </a:r>
            <a:r>
              <a:rPr lang="es-419" dirty="0" err="1"/>
              <a:t>Snort</a:t>
            </a:r>
            <a:endParaRPr lang="es-419" dirty="0"/>
          </a:p>
        </p:txBody>
      </p:sp>
      <p:sp>
        <p:nvSpPr>
          <p:cNvPr id="6" name="Rectángulo 5">
            <a:extLst>
              <a:ext uri="{FF2B5EF4-FFF2-40B4-BE49-F238E27FC236}">
                <a16:creationId xmlns:a16="http://schemas.microsoft.com/office/drawing/2014/main" id="{777C9E52-0124-45C4-9913-BC93F8F9C2D4}"/>
              </a:ext>
            </a:extLst>
          </p:cNvPr>
          <p:cNvSpPr/>
          <p:nvPr/>
        </p:nvSpPr>
        <p:spPr>
          <a:xfrm>
            <a:off x="220716" y="2079039"/>
            <a:ext cx="11892459" cy="2862322"/>
          </a:xfrm>
          <a:prstGeom prst="rect">
            <a:avLst/>
          </a:prstGeom>
        </p:spPr>
        <p:txBody>
          <a:bodyPr wrap="square">
            <a:spAutoFit/>
          </a:bodyPr>
          <a:lstStyle/>
          <a:p>
            <a:r>
              <a:rPr lang="es-419" b="1" dirty="0">
                <a:latin typeface="Eras Light ITC" panose="020B0402030504020804" pitchFamily="34" charset="0"/>
              </a:rPr>
              <a:t>Hola Mundo</a:t>
            </a:r>
          </a:p>
          <a:p>
            <a:r>
              <a:rPr lang="es-419" dirty="0">
                <a:latin typeface="Eras Light ITC" panose="020B0402030504020804" pitchFamily="34" charset="0"/>
              </a:rPr>
              <a:t>Alerta si el paquete contiene la frase “</a:t>
            </a:r>
            <a:r>
              <a:rPr lang="es-419" dirty="0" err="1">
                <a:latin typeface="Eras Light ITC" panose="020B0402030504020804" pitchFamily="34" charset="0"/>
              </a:rPr>
              <a:t>Hello</a:t>
            </a:r>
            <a:r>
              <a:rPr lang="es-419" dirty="0">
                <a:latin typeface="Eras Light ITC" panose="020B0402030504020804" pitchFamily="34" charset="0"/>
              </a:rPr>
              <a:t> </a:t>
            </a:r>
            <a:r>
              <a:rPr lang="es-419" dirty="0" err="1">
                <a:latin typeface="Eras Light ITC" panose="020B0402030504020804" pitchFamily="34" charset="0"/>
              </a:rPr>
              <a:t>World</a:t>
            </a:r>
            <a:r>
              <a:rPr lang="es-419" dirty="0">
                <a:latin typeface="Eras Light ITC" panose="020B0402030504020804" pitchFamily="34" charset="0"/>
              </a:rPr>
              <a:t>”, con uno o más espacios entre </a:t>
            </a:r>
            <a:r>
              <a:rPr lang="es-419" dirty="0" err="1">
                <a:latin typeface="Eras Light ITC" panose="020B0402030504020804" pitchFamily="34" charset="0"/>
              </a:rPr>
              <a:t>Hello</a:t>
            </a:r>
            <a:r>
              <a:rPr lang="es-419" dirty="0">
                <a:latin typeface="Eras Light ITC" panose="020B0402030504020804" pitchFamily="34" charset="0"/>
              </a:rPr>
              <a:t> y </a:t>
            </a:r>
            <a:r>
              <a:rPr lang="es-419" dirty="0" err="1">
                <a:latin typeface="Eras Light ITC" panose="020B0402030504020804" pitchFamily="34" charset="0"/>
              </a:rPr>
              <a:t>World</a:t>
            </a:r>
            <a:r>
              <a:rPr lang="es-419" dirty="0">
                <a:latin typeface="Eras Light ITC" panose="020B0402030504020804" pitchFamily="34" charset="0"/>
              </a:rPr>
              <a:t>.</a:t>
            </a:r>
          </a:p>
          <a:p>
            <a:endParaRPr lang="es-419" dirty="0">
              <a:latin typeface="Eras Light ITC" panose="020B0402030504020804" pitchFamily="34" charset="0"/>
            </a:endParaRPr>
          </a:p>
          <a:p>
            <a:r>
              <a:rPr lang="es-419" dirty="0">
                <a:latin typeface="Eras Light ITC" panose="020B0402030504020804" pitchFamily="34" charset="0"/>
              </a:rPr>
              <a:t>Regla:</a:t>
            </a:r>
          </a:p>
          <a:p>
            <a:r>
              <a:rPr lang="es-419" dirty="0" err="1">
                <a:latin typeface="Consolas" panose="020B0609020204030204" pitchFamily="49" charset="0"/>
              </a:rPr>
              <a:t>alert</a:t>
            </a:r>
            <a:r>
              <a:rPr lang="es-419" dirty="0">
                <a:latin typeface="Consolas" panose="020B0609020204030204" pitchFamily="49" charset="0"/>
              </a:rPr>
              <a:t> </a:t>
            </a:r>
            <a:r>
              <a:rPr lang="es-419" dirty="0" err="1">
                <a:latin typeface="Consolas" panose="020B0609020204030204" pitchFamily="49" charset="0"/>
              </a:rPr>
              <a:t>ip</a:t>
            </a:r>
            <a:r>
              <a:rPr lang="es-419" dirty="0">
                <a:latin typeface="Consolas" panose="020B0609020204030204" pitchFamily="49" charset="0"/>
              </a:rPr>
              <a:t> </a:t>
            </a:r>
            <a:r>
              <a:rPr lang="es-419" dirty="0" err="1">
                <a:latin typeface="Consolas" panose="020B0609020204030204" pitchFamily="49" charset="0"/>
              </a:rPr>
              <a:t>any</a:t>
            </a:r>
            <a:r>
              <a:rPr lang="es-419" dirty="0">
                <a:latin typeface="Consolas" panose="020B0609020204030204" pitchFamily="49" charset="0"/>
              </a:rPr>
              <a:t> </a:t>
            </a:r>
            <a:r>
              <a:rPr lang="es-419" dirty="0" err="1">
                <a:latin typeface="Consolas" panose="020B0609020204030204" pitchFamily="49" charset="0"/>
              </a:rPr>
              <a:t>any</a:t>
            </a:r>
            <a:r>
              <a:rPr lang="es-419" dirty="0">
                <a:latin typeface="Consolas" panose="020B0609020204030204" pitchFamily="49" charset="0"/>
              </a:rPr>
              <a:t> -&gt; </a:t>
            </a:r>
            <a:r>
              <a:rPr lang="es-419" dirty="0" err="1">
                <a:latin typeface="Consolas" panose="020B0609020204030204" pitchFamily="49" charset="0"/>
              </a:rPr>
              <a:t>any</a:t>
            </a:r>
            <a:r>
              <a:rPr lang="es-419" dirty="0">
                <a:latin typeface="Consolas" panose="020B0609020204030204" pitchFamily="49" charset="0"/>
              </a:rPr>
              <a:t> </a:t>
            </a:r>
            <a:r>
              <a:rPr lang="es-419" dirty="0" err="1">
                <a:latin typeface="Consolas" panose="020B0609020204030204" pitchFamily="49" charset="0"/>
              </a:rPr>
              <a:t>any</a:t>
            </a:r>
            <a:r>
              <a:rPr lang="es-419" dirty="0">
                <a:latin typeface="Consolas" panose="020B0609020204030204" pitchFamily="49" charset="0"/>
              </a:rPr>
              <a:t> (sid:1000002;msg:»Phrase </a:t>
            </a:r>
            <a:r>
              <a:rPr lang="es-419" dirty="0" err="1">
                <a:latin typeface="Consolas" panose="020B0609020204030204" pitchFamily="49" charset="0"/>
              </a:rPr>
              <a:t>Hello</a:t>
            </a:r>
            <a:r>
              <a:rPr lang="es-419" dirty="0">
                <a:latin typeface="Consolas" panose="020B0609020204030204" pitchFamily="49" charset="0"/>
              </a:rPr>
              <a:t> </a:t>
            </a:r>
            <a:r>
              <a:rPr lang="es-419" dirty="0" err="1">
                <a:latin typeface="Consolas" panose="020B0609020204030204" pitchFamily="49" charset="0"/>
              </a:rPr>
              <a:t>World</a:t>
            </a:r>
            <a:r>
              <a:rPr lang="es-419" dirty="0">
                <a:latin typeface="Consolas" panose="020B0609020204030204" pitchFamily="49" charset="0"/>
              </a:rPr>
              <a:t> </a:t>
            </a:r>
            <a:r>
              <a:rPr lang="es-419" dirty="0" err="1">
                <a:latin typeface="Consolas" panose="020B0609020204030204" pitchFamily="49" charset="0"/>
              </a:rPr>
              <a:t>found</a:t>
            </a:r>
            <a:r>
              <a:rPr lang="es-419" dirty="0">
                <a:latin typeface="Consolas" panose="020B0609020204030204" pitchFamily="49" charset="0"/>
              </a:rPr>
              <a:t>»; </a:t>
            </a:r>
            <a:r>
              <a:rPr lang="es-419" dirty="0" err="1">
                <a:latin typeface="Consolas" panose="020B0609020204030204" pitchFamily="49" charset="0"/>
              </a:rPr>
              <a:t>pcre</a:t>
            </a:r>
            <a:r>
              <a:rPr lang="es-419" dirty="0">
                <a:latin typeface="Consolas" panose="020B0609020204030204" pitchFamily="49" charset="0"/>
              </a:rPr>
              <a:t>:»/</a:t>
            </a:r>
            <a:r>
              <a:rPr lang="es-419" dirty="0" err="1">
                <a:latin typeface="Consolas" panose="020B0609020204030204" pitchFamily="49" charset="0"/>
              </a:rPr>
              <a:t>Hello</a:t>
            </a:r>
            <a:r>
              <a:rPr lang="es-419" dirty="0">
                <a:latin typeface="Consolas" panose="020B0609020204030204" pitchFamily="49" charset="0"/>
              </a:rPr>
              <a:t>\</a:t>
            </a:r>
            <a:r>
              <a:rPr lang="es-419" dirty="0" err="1">
                <a:latin typeface="Consolas" panose="020B0609020204030204" pitchFamily="49" charset="0"/>
              </a:rPr>
              <a:t>s+World</a:t>
            </a:r>
            <a:r>
              <a:rPr lang="es-419" dirty="0">
                <a:latin typeface="Consolas" panose="020B0609020204030204" pitchFamily="49" charset="0"/>
              </a:rPr>
              <a:t>/»;)</a:t>
            </a:r>
          </a:p>
          <a:p>
            <a:endParaRPr lang="es-419" dirty="0">
              <a:latin typeface="Eras Light ITC" panose="020B0402030504020804" pitchFamily="34" charset="0"/>
            </a:endParaRPr>
          </a:p>
          <a:p>
            <a:r>
              <a:rPr lang="es-419" dirty="0">
                <a:latin typeface="Eras Light ITC" panose="020B0402030504020804" pitchFamily="34" charset="0"/>
              </a:rPr>
              <a:t>La única característica nueva en este ejemplo es la presencia de </a:t>
            </a:r>
            <a:r>
              <a:rPr lang="es-419" b="1" dirty="0" err="1">
                <a:latin typeface="Consolas" panose="020B0609020204030204" pitchFamily="49" charset="0"/>
              </a:rPr>
              <a:t>pcre</a:t>
            </a:r>
            <a:r>
              <a:rPr lang="es-419" dirty="0">
                <a:latin typeface="Eras Light ITC" panose="020B0402030504020804" pitchFamily="34" charset="0"/>
              </a:rPr>
              <a:t> en lugar de contenido como una opción. Como sugiere el nombre, nos permite utilizar expresiones regulares compatibles con Pearl. Esta expresión regular busca </a:t>
            </a:r>
            <a:r>
              <a:rPr lang="es-419" dirty="0" err="1">
                <a:latin typeface="Eras Light ITC" panose="020B0402030504020804" pitchFamily="34" charset="0"/>
              </a:rPr>
              <a:t>Hello</a:t>
            </a:r>
            <a:r>
              <a:rPr lang="es-419" dirty="0">
                <a:latin typeface="Eras Light ITC" panose="020B0402030504020804" pitchFamily="34" charset="0"/>
              </a:rPr>
              <a:t> seguido de uno o más espacios ( \s+) seguido de </a:t>
            </a:r>
            <a:r>
              <a:rPr lang="es-419" dirty="0" err="1">
                <a:latin typeface="Eras Light ITC" panose="020B0402030504020804" pitchFamily="34" charset="0"/>
              </a:rPr>
              <a:t>World</a:t>
            </a:r>
            <a:r>
              <a:rPr lang="es-419" dirty="0">
                <a:latin typeface="Eras Light ITC" panose="020B0402030504020804" pitchFamily="34" charset="0"/>
              </a:rPr>
              <a:t>.</a:t>
            </a:r>
          </a:p>
        </p:txBody>
      </p:sp>
      <p:pic>
        <p:nvPicPr>
          <p:cNvPr id="8" name="Imagen 7">
            <a:extLst>
              <a:ext uri="{FF2B5EF4-FFF2-40B4-BE49-F238E27FC236}">
                <a16:creationId xmlns:a16="http://schemas.microsoft.com/office/drawing/2014/main" id="{C91BAD16-2ACC-4E77-AAF5-31E2FE50D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1542556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F8D5D31-F10C-49F7-9698-7307CBC19E54}"/>
              </a:ext>
            </a:extLst>
          </p:cNvPr>
          <p:cNvSpPr>
            <a:spLocks noGrp="1"/>
          </p:cNvSpPr>
          <p:nvPr>
            <p:ph type="title"/>
          </p:nvPr>
        </p:nvSpPr>
        <p:spPr/>
        <p:txBody>
          <a:bodyPr/>
          <a:lstStyle/>
          <a:p>
            <a:r>
              <a:rPr lang="es-419" dirty="0"/>
              <a:t>Ejemplos de reglas </a:t>
            </a:r>
            <a:r>
              <a:rPr lang="es-419" dirty="0" err="1"/>
              <a:t>Snort</a:t>
            </a:r>
            <a:endParaRPr lang="es-419" dirty="0"/>
          </a:p>
        </p:txBody>
      </p:sp>
      <p:sp>
        <p:nvSpPr>
          <p:cNvPr id="6" name="Rectángulo 5">
            <a:extLst>
              <a:ext uri="{FF2B5EF4-FFF2-40B4-BE49-F238E27FC236}">
                <a16:creationId xmlns:a16="http://schemas.microsoft.com/office/drawing/2014/main" id="{777C9E52-0124-45C4-9913-BC93F8F9C2D4}"/>
              </a:ext>
            </a:extLst>
          </p:cNvPr>
          <p:cNvSpPr/>
          <p:nvPr/>
        </p:nvSpPr>
        <p:spPr>
          <a:xfrm>
            <a:off x="220716" y="2079039"/>
            <a:ext cx="11892459" cy="3139321"/>
          </a:xfrm>
          <a:prstGeom prst="rect">
            <a:avLst/>
          </a:prstGeom>
        </p:spPr>
        <p:txBody>
          <a:bodyPr wrap="square">
            <a:spAutoFit/>
          </a:bodyPr>
          <a:lstStyle/>
          <a:p>
            <a:r>
              <a:rPr lang="es-419" b="1" dirty="0">
                <a:latin typeface="Eras Light ITC" panose="020B0402030504020804" pitchFamily="34" charset="0"/>
              </a:rPr>
              <a:t>Servidor de correo</a:t>
            </a:r>
          </a:p>
          <a:p>
            <a:r>
              <a:rPr lang="es-419" dirty="0">
                <a:latin typeface="Eras Light ITC" panose="020B0402030504020804" pitchFamily="34" charset="0"/>
              </a:rPr>
              <a:t>Alerta si un paquete de cualquier computadora a un servidor de correo contiene una sola palabra de texto entre comillas dobles, que comienza con una letra mayúscula y tiene entre cuatro y siete letras.</a:t>
            </a:r>
          </a:p>
          <a:p>
            <a:endParaRPr lang="es-419" dirty="0">
              <a:latin typeface="Eras Light ITC" panose="020B0402030504020804" pitchFamily="34" charset="0"/>
            </a:endParaRPr>
          </a:p>
          <a:p>
            <a:r>
              <a:rPr lang="es-419" dirty="0">
                <a:latin typeface="Eras Light ITC" panose="020B0402030504020804" pitchFamily="34" charset="0"/>
              </a:rPr>
              <a:t>Regla: </a:t>
            </a:r>
            <a:r>
              <a:rPr lang="es-419" dirty="0" err="1">
                <a:latin typeface="Consolas" panose="020B0609020204030204" pitchFamily="49" charset="0"/>
              </a:rPr>
              <a:t>alert</a:t>
            </a:r>
            <a:r>
              <a:rPr lang="es-419" dirty="0">
                <a:latin typeface="Consolas" panose="020B0609020204030204" pitchFamily="49" charset="0"/>
              </a:rPr>
              <a:t> </a:t>
            </a:r>
            <a:r>
              <a:rPr lang="es-419" dirty="0" err="1">
                <a:latin typeface="Consolas" panose="020B0609020204030204" pitchFamily="49" charset="0"/>
              </a:rPr>
              <a:t>ip</a:t>
            </a:r>
            <a:r>
              <a:rPr lang="es-419" dirty="0">
                <a:latin typeface="Consolas" panose="020B0609020204030204" pitchFamily="49" charset="0"/>
              </a:rPr>
              <a:t> </a:t>
            </a:r>
            <a:r>
              <a:rPr lang="es-419" dirty="0" err="1">
                <a:latin typeface="Consolas" panose="020B0609020204030204" pitchFamily="49" charset="0"/>
              </a:rPr>
              <a:t>any</a:t>
            </a:r>
            <a:r>
              <a:rPr lang="es-419" dirty="0">
                <a:latin typeface="Consolas" panose="020B0609020204030204" pitchFamily="49" charset="0"/>
              </a:rPr>
              <a:t> </a:t>
            </a:r>
            <a:r>
              <a:rPr lang="es-419" dirty="0" err="1">
                <a:latin typeface="Consolas" panose="020B0609020204030204" pitchFamily="49" charset="0"/>
              </a:rPr>
              <a:t>any</a:t>
            </a:r>
            <a:r>
              <a:rPr lang="es-419" dirty="0">
                <a:latin typeface="Consolas" panose="020B0609020204030204" pitchFamily="49" charset="0"/>
              </a:rPr>
              <a:t> -&gt; </a:t>
            </a:r>
            <a:r>
              <a:rPr lang="es-419" dirty="0" err="1">
                <a:latin typeface="Consolas" panose="020B0609020204030204" pitchFamily="49" charset="0"/>
              </a:rPr>
              <a:t>any</a:t>
            </a:r>
            <a:r>
              <a:rPr lang="es-419" dirty="0">
                <a:latin typeface="Consolas" panose="020B0609020204030204" pitchFamily="49" charset="0"/>
              </a:rPr>
              <a:t> </a:t>
            </a:r>
            <a:r>
              <a:rPr lang="es-419" dirty="0" err="1">
                <a:latin typeface="Consolas" panose="020B0609020204030204" pitchFamily="49" charset="0"/>
              </a:rPr>
              <a:t>smtp</a:t>
            </a:r>
            <a:r>
              <a:rPr lang="es-419" dirty="0">
                <a:latin typeface="Consolas" panose="020B0609020204030204" pitchFamily="49" charset="0"/>
              </a:rPr>
              <a:t> (sid:1000002;msg»Double </a:t>
            </a:r>
            <a:r>
              <a:rPr lang="es-419" dirty="0" err="1">
                <a:latin typeface="Consolas" panose="020B0609020204030204" pitchFamily="49" charset="0"/>
              </a:rPr>
              <a:t>quoted</a:t>
            </a:r>
            <a:r>
              <a:rPr lang="es-419" dirty="0">
                <a:latin typeface="Consolas" panose="020B0609020204030204" pitchFamily="49" charset="0"/>
              </a:rPr>
              <a:t> </a:t>
            </a:r>
            <a:r>
              <a:rPr lang="es-419" dirty="0" err="1">
                <a:latin typeface="Consolas" panose="020B0609020204030204" pitchFamily="49" charset="0"/>
              </a:rPr>
              <a:t>text</a:t>
            </a:r>
            <a:r>
              <a:rPr lang="es-419" dirty="0">
                <a:latin typeface="Consolas" panose="020B0609020204030204" pitchFamily="49" charset="0"/>
              </a:rPr>
              <a:t> </a:t>
            </a:r>
            <a:r>
              <a:rPr lang="es-419" dirty="0" err="1">
                <a:latin typeface="Consolas" panose="020B0609020204030204" pitchFamily="49" charset="0"/>
              </a:rPr>
              <a:t>sent</a:t>
            </a:r>
            <a:r>
              <a:rPr lang="es-419" dirty="0">
                <a:latin typeface="Consolas" panose="020B0609020204030204" pitchFamily="49" charset="0"/>
              </a:rPr>
              <a:t> </a:t>
            </a:r>
            <a:r>
              <a:rPr lang="es-419" dirty="0" err="1">
                <a:latin typeface="Consolas" panose="020B0609020204030204" pitchFamily="49" charset="0"/>
              </a:rPr>
              <a:t>to</a:t>
            </a:r>
            <a:r>
              <a:rPr lang="es-419" dirty="0">
                <a:latin typeface="Consolas" panose="020B0609020204030204" pitchFamily="49" charset="0"/>
              </a:rPr>
              <a:t> mail server </a:t>
            </a:r>
            <a:r>
              <a:rPr lang="es-419" dirty="0" err="1">
                <a:latin typeface="Consolas" panose="020B0609020204030204" pitchFamily="49" charset="0"/>
              </a:rPr>
              <a:t>found</a:t>
            </a:r>
            <a:r>
              <a:rPr lang="es-419" dirty="0">
                <a:latin typeface="Consolas" panose="020B0609020204030204" pitchFamily="49" charset="0"/>
              </a:rPr>
              <a:t>»;</a:t>
            </a:r>
            <a:r>
              <a:rPr lang="es-419" dirty="0" err="1">
                <a:latin typeface="Consolas" panose="020B0609020204030204" pitchFamily="49" charset="0"/>
              </a:rPr>
              <a:t>pcre</a:t>
            </a:r>
            <a:r>
              <a:rPr lang="es-419" dirty="0">
                <a:latin typeface="Consolas" panose="020B0609020204030204" pitchFamily="49" charset="0"/>
              </a:rPr>
              <a:t>:»/\»[A-Z][a-</a:t>
            </a:r>
            <a:r>
              <a:rPr lang="es-419" dirty="0" err="1">
                <a:latin typeface="Consolas" panose="020B0609020204030204" pitchFamily="49" charset="0"/>
              </a:rPr>
              <a:t>zA</a:t>
            </a:r>
            <a:r>
              <a:rPr lang="es-419" dirty="0">
                <a:latin typeface="Consolas" panose="020B0609020204030204" pitchFamily="49" charset="0"/>
              </a:rPr>
              <a:t>-Z]{3,6}\»/»;)</a:t>
            </a:r>
          </a:p>
          <a:p>
            <a:endParaRPr lang="es-419" dirty="0">
              <a:latin typeface="Eras Light ITC" panose="020B0402030504020804" pitchFamily="34" charset="0"/>
            </a:endParaRPr>
          </a:p>
          <a:p>
            <a:r>
              <a:rPr lang="es-419" dirty="0">
                <a:latin typeface="Eras Light ITC" panose="020B0402030504020804" pitchFamily="34" charset="0"/>
              </a:rPr>
              <a:t>Aquí usamos el puerto de destino para especificar los paquetes que van a los servidores de correo (</a:t>
            </a:r>
            <a:r>
              <a:rPr lang="es-419" dirty="0" err="1">
                <a:latin typeface="Eras Light ITC" panose="020B0402030504020804" pitchFamily="34" charset="0"/>
              </a:rPr>
              <a:t>smtp</a:t>
            </a:r>
            <a:r>
              <a:rPr lang="es-419" dirty="0">
                <a:latin typeface="Eras Light ITC" panose="020B0402030504020804" pitchFamily="34" charset="0"/>
              </a:rPr>
              <a:t> se puede reemplazar por 25). Se requieren barras invertidas en la opción PCRE para escapar de las comillas. El PCRE utilizado busca cualquier cadena que comience con una comilla doble, seguida de una mayúscula ( [A-Z]), con un total de 4-7 letras de longitud, por lo tanto la mayúscula más 3 a 6 letras ( [a-</a:t>
            </a:r>
            <a:r>
              <a:rPr lang="es-419" dirty="0" err="1">
                <a:latin typeface="Eras Light ITC" panose="020B0402030504020804" pitchFamily="34" charset="0"/>
              </a:rPr>
              <a:t>zA</a:t>
            </a:r>
            <a:r>
              <a:rPr lang="es-419" dirty="0">
                <a:latin typeface="Eras Light ITC" panose="020B0402030504020804" pitchFamily="34" charset="0"/>
              </a:rPr>
              <a:t>-Z]{3,6}), seguida de una comilla doble.</a:t>
            </a:r>
          </a:p>
        </p:txBody>
      </p:sp>
      <p:pic>
        <p:nvPicPr>
          <p:cNvPr id="8" name="Imagen 7">
            <a:extLst>
              <a:ext uri="{FF2B5EF4-FFF2-40B4-BE49-F238E27FC236}">
                <a16:creationId xmlns:a16="http://schemas.microsoft.com/office/drawing/2014/main" id="{7C78E9CA-BDC9-4B82-8BF8-A48BB8F57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6" y="6265534"/>
            <a:ext cx="834279" cy="454682"/>
          </a:xfrm>
          <a:prstGeom prst="rect">
            <a:avLst/>
          </a:prstGeom>
        </p:spPr>
      </p:pic>
    </p:spTree>
    <p:extLst>
      <p:ext uri="{BB962C8B-B14F-4D97-AF65-F5344CB8AC3E}">
        <p14:creationId xmlns:p14="http://schemas.microsoft.com/office/powerpoint/2010/main" val="1883152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13F9F56-8D2A-4E7B-A94D-3027EFE25787}"/>
              </a:ext>
            </a:extLst>
          </p:cNvPr>
          <p:cNvPicPr>
            <a:picLocks noChangeAspect="1"/>
          </p:cNvPicPr>
          <p:nvPr/>
        </p:nvPicPr>
        <p:blipFill rotWithShape="1">
          <a:blip r:embed="rId2">
            <a:extLst>
              <a:ext uri="{28A0092B-C50C-407E-A947-70E740481C1C}">
                <a14:useLocalDpi xmlns:a14="http://schemas.microsoft.com/office/drawing/2010/main" val="0"/>
              </a:ext>
            </a:extLst>
          </a:blip>
          <a:srcRect t="11933"/>
          <a:stretch/>
        </p:blipFill>
        <p:spPr>
          <a:xfrm>
            <a:off x="457200" y="546110"/>
            <a:ext cx="10750768" cy="6311890"/>
          </a:xfrm>
          <a:prstGeom prst="rect">
            <a:avLst/>
          </a:prstGeom>
        </p:spPr>
      </p:pic>
    </p:spTree>
    <p:extLst>
      <p:ext uri="{BB962C8B-B14F-4D97-AF65-F5344CB8AC3E}">
        <p14:creationId xmlns:p14="http://schemas.microsoft.com/office/powerpoint/2010/main" val="1658876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p:txBody>
          <a:bodyPr>
            <a:noAutofit/>
          </a:bodyPr>
          <a:lstStyle/>
          <a:p>
            <a:r>
              <a:rPr lang="es-419" sz="3600" dirty="0"/>
              <a:t>¿Qué es un IDS – </a:t>
            </a:r>
            <a:r>
              <a:rPr lang="es-419" sz="3600" dirty="0" err="1"/>
              <a:t>Intrusion</a:t>
            </a:r>
            <a:r>
              <a:rPr lang="es-419" sz="3600" dirty="0"/>
              <a:t> </a:t>
            </a:r>
            <a:r>
              <a:rPr lang="es-419" sz="3600" dirty="0" err="1"/>
              <a:t>Detection</a:t>
            </a:r>
            <a:r>
              <a:rPr lang="es-419" sz="3600" dirty="0"/>
              <a:t> </a:t>
            </a:r>
            <a:r>
              <a:rPr lang="es-419" sz="3600" dirty="0" err="1"/>
              <a:t>System</a:t>
            </a:r>
            <a:r>
              <a:rPr lang="es-419" sz="3600" dirty="0"/>
              <a:t>?</a:t>
            </a:r>
          </a:p>
        </p:txBody>
      </p:sp>
      <p:sp>
        <p:nvSpPr>
          <p:cNvPr id="4" name="Marcador de contenido 3">
            <a:extLst>
              <a:ext uri="{FF2B5EF4-FFF2-40B4-BE49-F238E27FC236}">
                <a16:creationId xmlns:a16="http://schemas.microsoft.com/office/drawing/2014/main" id="{20C9E6C3-1BBC-4C86-B668-D2ACD179D5C0}"/>
              </a:ext>
            </a:extLst>
          </p:cNvPr>
          <p:cNvSpPr>
            <a:spLocks noGrp="1"/>
          </p:cNvSpPr>
          <p:nvPr>
            <p:ph sz="half" idx="1"/>
          </p:nvPr>
        </p:nvSpPr>
        <p:spPr>
          <a:xfrm>
            <a:off x="5092262" y="1690688"/>
            <a:ext cx="6574221" cy="4351338"/>
          </a:xfrm>
        </p:spPr>
        <p:txBody>
          <a:bodyPr anchor="ctr">
            <a:normAutofit fontScale="77500" lnSpcReduction="20000"/>
          </a:bodyPr>
          <a:lstStyle/>
          <a:p>
            <a:r>
              <a:rPr lang="es-419" sz="2200" dirty="0"/>
              <a:t>La detección de intrusiones requiere tres actividades:</a:t>
            </a:r>
          </a:p>
          <a:p>
            <a:pPr marL="342900" indent="-342900">
              <a:lnSpc>
                <a:spcPct val="120000"/>
              </a:lnSpc>
              <a:buFont typeface="Wingdings" panose="05000000000000000000" pitchFamily="2" charset="2"/>
              <a:buChar char="§"/>
            </a:pPr>
            <a:r>
              <a:rPr lang="es-419" sz="2600" dirty="0"/>
              <a:t>La capacidad de registrar eventos relevantes para la seguridad.</a:t>
            </a:r>
          </a:p>
          <a:p>
            <a:pPr marL="342900" indent="-342900">
              <a:lnSpc>
                <a:spcPct val="120000"/>
              </a:lnSpc>
              <a:buFont typeface="Wingdings" panose="05000000000000000000" pitchFamily="2" charset="2"/>
              <a:buChar char="§"/>
            </a:pPr>
            <a:r>
              <a:rPr lang="es-419" sz="2600" dirty="0"/>
              <a:t>Debe haber un procedimiento sólido para garantizar que los registros se controlen con regularidad.</a:t>
            </a:r>
          </a:p>
          <a:p>
            <a:pPr marL="342900" indent="-342900">
              <a:lnSpc>
                <a:spcPct val="120000"/>
              </a:lnSpc>
              <a:buFont typeface="Wingdings" panose="05000000000000000000" pitchFamily="2" charset="2"/>
              <a:buChar char="§"/>
            </a:pPr>
            <a:r>
              <a:rPr lang="es-419" sz="2600" dirty="0"/>
              <a:t>Provisión para responder a una intrusión una vez detectada.</a:t>
            </a:r>
          </a:p>
          <a:p>
            <a:endParaRPr lang="es-419" sz="2200" dirty="0">
              <a:latin typeface="Bahnschrift Light" panose="020B0502040204020203" pitchFamily="34" charset="0"/>
            </a:endParaRPr>
          </a:p>
          <a:p>
            <a:r>
              <a:rPr lang="es-419" sz="2200" dirty="0"/>
              <a:t>Los eventos relevantes para la seguridad incorporan:</a:t>
            </a:r>
          </a:p>
          <a:p>
            <a:pPr marL="342900" indent="-342900">
              <a:buClr>
                <a:schemeClr val="accent1">
                  <a:lumMod val="50000"/>
                </a:schemeClr>
              </a:buClr>
              <a:buFont typeface="Segoe MDL2 Assets" panose="050A0102010101010101" pitchFamily="18" charset="0"/>
              <a:buChar char=""/>
            </a:pPr>
            <a:r>
              <a:rPr lang="es-419" sz="2200" dirty="0"/>
              <a:t>eventos de autenticación</a:t>
            </a:r>
          </a:p>
          <a:p>
            <a:pPr marL="342900" indent="-342900">
              <a:buClr>
                <a:schemeClr val="accent1">
                  <a:lumMod val="50000"/>
                </a:schemeClr>
              </a:buClr>
              <a:buFont typeface="Segoe MDL2 Assets" panose="050A0102010101010101" pitchFamily="18" charset="0"/>
              <a:buChar char=""/>
            </a:pPr>
            <a:r>
              <a:rPr lang="es-419" sz="2200" dirty="0"/>
              <a:t>eventos de auditoría</a:t>
            </a:r>
          </a:p>
          <a:p>
            <a:pPr marL="342900" indent="-342900">
              <a:buClr>
                <a:schemeClr val="accent1">
                  <a:lumMod val="50000"/>
                </a:schemeClr>
              </a:buClr>
              <a:buFont typeface="Segoe MDL2 Assets" panose="050A0102010101010101" pitchFamily="18" charset="0"/>
              <a:buChar char=""/>
            </a:pPr>
            <a:r>
              <a:rPr lang="es-419" sz="2200" dirty="0"/>
              <a:t>eventos de intrusión y</a:t>
            </a:r>
          </a:p>
          <a:p>
            <a:pPr marL="342900" indent="-342900">
              <a:buClr>
                <a:schemeClr val="accent1">
                  <a:lumMod val="50000"/>
                </a:schemeClr>
              </a:buClr>
              <a:buFont typeface="Segoe MDL2 Assets" panose="050A0102010101010101" pitchFamily="18" charset="0"/>
              <a:buChar char=""/>
            </a:pPr>
            <a:r>
              <a:rPr lang="es-419" sz="2200" dirty="0"/>
              <a:t>eventos antivirus.</a:t>
            </a:r>
            <a:endParaRPr lang="es-419" sz="2200" dirty="0">
              <a:latin typeface="Bahnschrift Light" panose="020B0502040204020203" pitchFamily="34" charset="0"/>
            </a:endParaRPr>
          </a:p>
        </p:txBody>
      </p:sp>
      <p:pic>
        <p:nvPicPr>
          <p:cNvPr id="7" name="Marcador de contenido 6">
            <a:extLst>
              <a:ext uri="{FF2B5EF4-FFF2-40B4-BE49-F238E27FC236}">
                <a16:creationId xmlns:a16="http://schemas.microsoft.com/office/drawing/2014/main" id="{64E83944-CFE0-4792-96C4-AC6A5A45F7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0113" y="2079589"/>
            <a:ext cx="4353579" cy="3962437"/>
          </a:xfrm>
        </p:spPr>
      </p:pic>
    </p:spTree>
    <p:extLst>
      <p:ext uri="{BB962C8B-B14F-4D97-AF65-F5344CB8AC3E}">
        <p14:creationId xmlns:p14="http://schemas.microsoft.com/office/powerpoint/2010/main" val="199075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p:txBody>
          <a:bodyPr>
            <a:noAutofit/>
          </a:bodyPr>
          <a:lstStyle/>
          <a:p>
            <a:r>
              <a:rPr lang="es-419" sz="3600" dirty="0"/>
              <a:t>¿Qué es un IDS – </a:t>
            </a:r>
            <a:r>
              <a:rPr lang="es-419" sz="3600" dirty="0" err="1"/>
              <a:t>Intrusion</a:t>
            </a:r>
            <a:r>
              <a:rPr lang="es-419" sz="3600" dirty="0"/>
              <a:t> </a:t>
            </a:r>
            <a:r>
              <a:rPr lang="es-419" sz="3600" dirty="0" err="1"/>
              <a:t>Detection</a:t>
            </a:r>
            <a:r>
              <a:rPr lang="es-419" sz="3600" dirty="0"/>
              <a:t> </a:t>
            </a:r>
            <a:r>
              <a:rPr lang="es-419" sz="3600" dirty="0" err="1"/>
              <a:t>System</a:t>
            </a:r>
            <a:r>
              <a:rPr lang="es-419" sz="3600" dirty="0"/>
              <a:t>?</a:t>
            </a:r>
          </a:p>
        </p:txBody>
      </p:sp>
      <p:pic>
        <p:nvPicPr>
          <p:cNvPr id="10" name="Marcador de contenido 9">
            <a:extLst>
              <a:ext uri="{FF2B5EF4-FFF2-40B4-BE49-F238E27FC236}">
                <a16:creationId xmlns:a16="http://schemas.microsoft.com/office/drawing/2014/main" id="{53B0A380-182D-44B5-BD1A-6974B99F9A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0855" y="1411490"/>
            <a:ext cx="5449642" cy="5449642"/>
          </a:xfrm>
        </p:spPr>
      </p:pic>
      <p:sp>
        <p:nvSpPr>
          <p:cNvPr id="11" name="Rectángulo 10">
            <a:extLst>
              <a:ext uri="{FF2B5EF4-FFF2-40B4-BE49-F238E27FC236}">
                <a16:creationId xmlns:a16="http://schemas.microsoft.com/office/drawing/2014/main" id="{E62C30E1-E1BF-4B8A-AE25-08970064C53F}"/>
              </a:ext>
            </a:extLst>
          </p:cNvPr>
          <p:cNvSpPr/>
          <p:nvPr/>
        </p:nvSpPr>
        <p:spPr>
          <a:xfrm>
            <a:off x="118270" y="6540386"/>
            <a:ext cx="4351339" cy="200055"/>
          </a:xfrm>
          <a:prstGeom prst="rect">
            <a:avLst/>
          </a:prstGeom>
        </p:spPr>
        <p:txBody>
          <a:bodyPr wrap="square">
            <a:spAutoFit/>
          </a:bodyPr>
          <a:lstStyle/>
          <a:p>
            <a:r>
              <a:rPr lang="es-419" sz="700" dirty="0"/>
              <a:t>Fuente de la imagen: https://www.incibe.es/protege-tu-empresa/blog/son-y-sirven-los-siem-ids-e-ips</a:t>
            </a:r>
          </a:p>
        </p:txBody>
      </p:sp>
    </p:spTree>
    <p:extLst>
      <p:ext uri="{BB962C8B-B14F-4D97-AF65-F5344CB8AC3E}">
        <p14:creationId xmlns:p14="http://schemas.microsoft.com/office/powerpoint/2010/main" val="18854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a:xfrm>
            <a:off x="839788" y="457200"/>
            <a:ext cx="6172200" cy="539750"/>
          </a:xfrm>
        </p:spPr>
        <p:txBody>
          <a:bodyPr>
            <a:noAutofit/>
          </a:bodyPr>
          <a:lstStyle/>
          <a:p>
            <a:r>
              <a:rPr lang="es-419" sz="3600" dirty="0" err="1"/>
              <a:t>IDS’s</a:t>
            </a:r>
            <a:r>
              <a:rPr lang="es-419" sz="3600" dirty="0"/>
              <a:t> – Características</a:t>
            </a:r>
          </a:p>
        </p:txBody>
      </p:sp>
      <p:graphicFrame>
        <p:nvGraphicFramePr>
          <p:cNvPr id="10" name="Marcador de contenido 9">
            <a:extLst>
              <a:ext uri="{FF2B5EF4-FFF2-40B4-BE49-F238E27FC236}">
                <a16:creationId xmlns:a16="http://schemas.microsoft.com/office/drawing/2014/main" id="{6B4B1C00-2B2A-48EC-8BDC-9DF1515316B1}"/>
              </a:ext>
            </a:extLst>
          </p:cNvPr>
          <p:cNvGraphicFramePr>
            <a:graphicFrameLocks noGrp="1"/>
          </p:cNvGraphicFramePr>
          <p:nvPr>
            <p:ph idx="1"/>
            <p:extLst>
              <p:ext uri="{D42A27DB-BD31-4B8C-83A1-F6EECF244321}">
                <p14:modId xmlns:p14="http://schemas.microsoft.com/office/powerpoint/2010/main" val="1432607624"/>
              </p:ext>
            </p:extLst>
          </p:nvPr>
        </p:nvGraphicFramePr>
        <p:xfrm>
          <a:off x="4899408" y="1135118"/>
          <a:ext cx="6172200" cy="5722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n 12">
            <a:extLst>
              <a:ext uri="{FF2B5EF4-FFF2-40B4-BE49-F238E27FC236}">
                <a16:creationId xmlns:a16="http://schemas.microsoft.com/office/drawing/2014/main" id="{9B150CE3-9B26-4180-9397-C43EDF1B6492}"/>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8671" b="13873"/>
          <a:stretch/>
        </p:blipFill>
        <p:spPr>
          <a:xfrm>
            <a:off x="0" y="1686910"/>
            <a:ext cx="5821240" cy="4508937"/>
          </a:xfrm>
          <a:prstGeom prst="flowChartDisplay">
            <a:avLst/>
          </a:prstGeom>
        </p:spPr>
      </p:pic>
    </p:spTree>
    <p:extLst>
      <p:ext uri="{BB962C8B-B14F-4D97-AF65-F5344CB8AC3E}">
        <p14:creationId xmlns:p14="http://schemas.microsoft.com/office/powerpoint/2010/main" val="195386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818442B7-88D9-4041-A1B1-33FCD96A5AA6}"/>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26384" y="992187"/>
            <a:ext cx="4873625" cy="4873625"/>
          </a:xfrm>
        </p:spPr>
      </p:pic>
      <p:pic>
        <p:nvPicPr>
          <p:cNvPr id="7" name="Imagen 6">
            <a:extLst>
              <a:ext uri="{FF2B5EF4-FFF2-40B4-BE49-F238E27FC236}">
                <a16:creationId xmlns:a16="http://schemas.microsoft.com/office/drawing/2014/main" id="{42799B32-134A-4247-B180-D15392510F05}"/>
              </a:ext>
            </a:extLst>
          </p:cNvPr>
          <p:cNvPicPr>
            <a:picLocks noChangeAspect="1"/>
          </p:cNvPicPr>
          <p:nvPr/>
        </p:nvPicPr>
        <p:blipFill>
          <a:blip r:embed="rId4">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70758" y="3604393"/>
            <a:ext cx="3369879" cy="3369879"/>
          </a:xfrm>
          <a:prstGeom prst="rect">
            <a:avLst/>
          </a:prstGeom>
        </p:spPr>
      </p:pic>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a:xfrm>
            <a:off x="839788" y="457200"/>
            <a:ext cx="6172200" cy="539750"/>
          </a:xfrm>
        </p:spPr>
        <p:txBody>
          <a:bodyPr>
            <a:noAutofit/>
          </a:bodyPr>
          <a:lstStyle/>
          <a:p>
            <a:r>
              <a:rPr lang="es-419" sz="3600" dirty="0" err="1"/>
              <a:t>IDS’s</a:t>
            </a:r>
            <a:r>
              <a:rPr lang="es-419" sz="3600" dirty="0"/>
              <a:t> – Componentes</a:t>
            </a:r>
          </a:p>
        </p:txBody>
      </p:sp>
      <p:sp>
        <p:nvSpPr>
          <p:cNvPr id="11" name="Marcador de texto 10">
            <a:extLst>
              <a:ext uri="{FF2B5EF4-FFF2-40B4-BE49-F238E27FC236}">
                <a16:creationId xmlns:a16="http://schemas.microsoft.com/office/drawing/2014/main" id="{ECC2D6F5-CE28-4BF9-8750-89A9CA448357}"/>
              </a:ext>
            </a:extLst>
          </p:cNvPr>
          <p:cNvSpPr>
            <a:spLocks noGrp="1"/>
          </p:cNvSpPr>
          <p:nvPr>
            <p:ph type="body" sz="half" idx="2"/>
          </p:nvPr>
        </p:nvSpPr>
        <p:spPr>
          <a:xfrm>
            <a:off x="107703" y="1568667"/>
            <a:ext cx="8685541" cy="2561897"/>
          </a:xfrm>
        </p:spPr>
        <p:txBody>
          <a:bodyPr>
            <a:normAutofit/>
          </a:bodyPr>
          <a:lstStyle/>
          <a:p>
            <a:pPr marL="457200" indent="-457200">
              <a:lnSpc>
                <a:spcPct val="150000"/>
              </a:lnSpc>
              <a:buFont typeface="Wingdings" panose="05000000000000000000" pitchFamily="2" charset="2"/>
              <a:buChar char="ü"/>
            </a:pPr>
            <a:r>
              <a:rPr lang="es-419" sz="3000" dirty="0">
                <a:latin typeface="Arvo" panose="02000000000000000000" pitchFamily="2" charset="0"/>
              </a:rPr>
              <a:t>Unidad de Recopilación de Datos</a:t>
            </a:r>
          </a:p>
          <a:p>
            <a:pPr marL="342900" indent="-342900">
              <a:lnSpc>
                <a:spcPct val="150000"/>
              </a:lnSpc>
              <a:buFont typeface="Wingdings" panose="05000000000000000000" pitchFamily="2" charset="2"/>
              <a:buChar char="ü"/>
            </a:pPr>
            <a:r>
              <a:rPr lang="es-419" sz="3000" dirty="0">
                <a:latin typeface="Arvo" panose="02000000000000000000" pitchFamily="2" charset="0"/>
              </a:rPr>
              <a:t>Unidad de Detección de Intrusiones</a:t>
            </a:r>
          </a:p>
          <a:p>
            <a:pPr marL="342900" indent="-342900">
              <a:lnSpc>
                <a:spcPct val="150000"/>
              </a:lnSpc>
              <a:buFont typeface="Wingdings" panose="05000000000000000000" pitchFamily="2" charset="2"/>
              <a:buChar char="ü"/>
            </a:pPr>
            <a:r>
              <a:rPr lang="es-419" sz="3000" dirty="0">
                <a:latin typeface="Arvo" panose="02000000000000000000" pitchFamily="2" charset="0"/>
              </a:rPr>
              <a:t>Unidad de Respuesta</a:t>
            </a:r>
          </a:p>
        </p:txBody>
      </p:sp>
    </p:spTree>
    <p:extLst>
      <p:ext uri="{BB962C8B-B14F-4D97-AF65-F5344CB8AC3E}">
        <p14:creationId xmlns:p14="http://schemas.microsoft.com/office/powerpoint/2010/main" val="395306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2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2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2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2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2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2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F5FC133-7F46-43FB-B821-1244E5E194E2}"/>
              </a:ext>
            </a:extLst>
          </p:cNvPr>
          <p:cNvSpPr>
            <a:spLocks noGrp="1"/>
          </p:cNvSpPr>
          <p:nvPr>
            <p:ph type="title"/>
          </p:nvPr>
        </p:nvSpPr>
        <p:spPr>
          <a:xfrm>
            <a:off x="839788" y="457200"/>
            <a:ext cx="6172200" cy="539750"/>
          </a:xfrm>
        </p:spPr>
        <p:txBody>
          <a:bodyPr>
            <a:noAutofit/>
          </a:bodyPr>
          <a:lstStyle/>
          <a:p>
            <a:r>
              <a:rPr lang="es-419" sz="3600" dirty="0" err="1"/>
              <a:t>IDS’s</a:t>
            </a:r>
            <a:r>
              <a:rPr lang="es-419" sz="3600" dirty="0"/>
              <a:t> – Componentes</a:t>
            </a:r>
          </a:p>
        </p:txBody>
      </p:sp>
      <p:grpSp>
        <p:nvGrpSpPr>
          <p:cNvPr id="53" name="Grupo 52">
            <a:extLst>
              <a:ext uri="{FF2B5EF4-FFF2-40B4-BE49-F238E27FC236}">
                <a16:creationId xmlns:a16="http://schemas.microsoft.com/office/drawing/2014/main" id="{CAA37EAA-49E8-4038-9F84-EC419E44B6FA}"/>
              </a:ext>
            </a:extLst>
          </p:cNvPr>
          <p:cNvGrpSpPr/>
          <p:nvPr/>
        </p:nvGrpSpPr>
        <p:grpSpPr>
          <a:xfrm>
            <a:off x="406962" y="1724088"/>
            <a:ext cx="11595853" cy="3605862"/>
            <a:chOff x="406962" y="1724088"/>
            <a:chExt cx="11595853" cy="3605862"/>
          </a:xfrm>
        </p:grpSpPr>
        <p:sp>
          <p:nvSpPr>
            <p:cNvPr id="4" name="Rectángulo: esquinas redondeadas 3">
              <a:extLst>
                <a:ext uri="{FF2B5EF4-FFF2-40B4-BE49-F238E27FC236}">
                  <a16:creationId xmlns:a16="http://schemas.microsoft.com/office/drawing/2014/main" id="{0E2A6757-DCD8-4C3D-A0DB-9007404A9746}"/>
                </a:ext>
              </a:extLst>
            </p:cNvPr>
            <p:cNvSpPr/>
            <p:nvPr/>
          </p:nvSpPr>
          <p:spPr>
            <a:xfrm>
              <a:off x="2884383" y="3294991"/>
              <a:ext cx="2016000" cy="693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latin typeface="Agency FB" panose="020B0503020202020204" pitchFamily="34" charset="0"/>
                </a:rPr>
                <a:t>Colección de Datos</a:t>
              </a:r>
            </a:p>
          </p:txBody>
        </p:sp>
        <p:sp>
          <p:nvSpPr>
            <p:cNvPr id="8" name="Rectángulo: esquinas redondeadas 7">
              <a:extLst>
                <a:ext uri="{FF2B5EF4-FFF2-40B4-BE49-F238E27FC236}">
                  <a16:creationId xmlns:a16="http://schemas.microsoft.com/office/drawing/2014/main" id="{79AA89CC-0CAD-4009-B321-2B93E98E115F}"/>
                </a:ext>
              </a:extLst>
            </p:cNvPr>
            <p:cNvSpPr/>
            <p:nvPr/>
          </p:nvSpPr>
          <p:spPr>
            <a:xfrm>
              <a:off x="5537748" y="3294991"/>
              <a:ext cx="2016000" cy="693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latin typeface="Agency FB" panose="020B0503020202020204" pitchFamily="34" charset="0"/>
                </a:rPr>
                <a:t>Detección de Intrusos</a:t>
              </a:r>
            </a:p>
          </p:txBody>
        </p:sp>
        <p:sp>
          <p:nvSpPr>
            <p:cNvPr id="12" name="Rectángulo: esquinas redondeadas 11">
              <a:extLst>
                <a:ext uri="{FF2B5EF4-FFF2-40B4-BE49-F238E27FC236}">
                  <a16:creationId xmlns:a16="http://schemas.microsoft.com/office/drawing/2014/main" id="{A74AAF1D-4FEB-47DC-B1F7-B75C333CCDB3}"/>
                </a:ext>
              </a:extLst>
            </p:cNvPr>
            <p:cNvSpPr/>
            <p:nvPr/>
          </p:nvSpPr>
          <p:spPr>
            <a:xfrm>
              <a:off x="8070244" y="3294991"/>
              <a:ext cx="2016000" cy="693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latin typeface="Agency FB" panose="020B0503020202020204" pitchFamily="34" charset="0"/>
                </a:rPr>
                <a:t>Respuesta</a:t>
              </a:r>
            </a:p>
          </p:txBody>
        </p:sp>
        <p:pic>
          <p:nvPicPr>
            <p:cNvPr id="13" name="Imagen 12">
              <a:extLst>
                <a:ext uri="{FF2B5EF4-FFF2-40B4-BE49-F238E27FC236}">
                  <a16:creationId xmlns:a16="http://schemas.microsoft.com/office/drawing/2014/main" id="{085389A0-2059-4F51-A422-B9AF65A066D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453" t="11264" r="10001" b="11034"/>
            <a:stretch/>
          </p:blipFill>
          <p:spPr>
            <a:xfrm>
              <a:off x="844768" y="4089907"/>
              <a:ext cx="768295" cy="834391"/>
            </a:xfrm>
            <a:prstGeom prst="rect">
              <a:avLst/>
            </a:prstGeom>
          </p:spPr>
        </p:pic>
        <p:sp>
          <p:nvSpPr>
            <p:cNvPr id="14" name="CuadroTexto 13">
              <a:extLst>
                <a:ext uri="{FF2B5EF4-FFF2-40B4-BE49-F238E27FC236}">
                  <a16:creationId xmlns:a16="http://schemas.microsoft.com/office/drawing/2014/main" id="{F7579D8A-2577-4030-AAF5-3F1D7EEDDA72}"/>
                </a:ext>
              </a:extLst>
            </p:cNvPr>
            <p:cNvSpPr txBox="1"/>
            <p:nvPr/>
          </p:nvSpPr>
          <p:spPr>
            <a:xfrm>
              <a:off x="558291" y="4991396"/>
              <a:ext cx="1341247" cy="338554"/>
            </a:xfrm>
            <a:prstGeom prst="rect">
              <a:avLst/>
            </a:prstGeom>
            <a:noFill/>
          </p:spPr>
          <p:txBody>
            <a:bodyPr wrap="square" rtlCol="0">
              <a:spAutoFit/>
            </a:bodyPr>
            <a:lstStyle/>
            <a:p>
              <a:r>
                <a:rPr lang="es-419" sz="1600" dirty="0">
                  <a:latin typeface="Agency FB" panose="020B0503020202020204" pitchFamily="34" charset="0"/>
                </a:rPr>
                <a:t>Registro de Datos</a:t>
              </a:r>
            </a:p>
          </p:txBody>
        </p:sp>
        <p:pic>
          <p:nvPicPr>
            <p:cNvPr id="16" name="Imagen 15">
              <a:extLst>
                <a:ext uri="{FF2B5EF4-FFF2-40B4-BE49-F238E27FC236}">
                  <a16:creationId xmlns:a16="http://schemas.microsoft.com/office/drawing/2014/main" id="{B5A62C65-7B85-41B6-A866-FAEFC1103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42" y="3417855"/>
              <a:ext cx="425669" cy="425669"/>
            </a:xfrm>
            <a:prstGeom prst="rect">
              <a:avLst/>
            </a:prstGeom>
          </p:spPr>
        </p:pic>
        <p:pic>
          <p:nvPicPr>
            <p:cNvPr id="17" name="Imagen 16">
              <a:extLst>
                <a:ext uri="{FF2B5EF4-FFF2-40B4-BE49-F238E27FC236}">
                  <a16:creationId xmlns:a16="http://schemas.microsoft.com/office/drawing/2014/main" id="{7AD347D7-5E77-4E0A-9030-8A2314410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269" y="3428953"/>
              <a:ext cx="425669" cy="425669"/>
            </a:xfrm>
            <a:prstGeom prst="rect">
              <a:avLst/>
            </a:prstGeom>
          </p:spPr>
        </p:pic>
        <p:pic>
          <p:nvPicPr>
            <p:cNvPr id="18" name="Imagen 17">
              <a:extLst>
                <a:ext uri="{FF2B5EF4-FFF2-40B4-BE49-F238E27FC236}">
                  <a16:creationId xmlns:a16="http://schemas.microsoft.com/office/drawing/2014/main" id="{4113775E-EBC0-470E-96BA-5A2982D7A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99" y="3428953"/>
              <a:ext cx="425669" cy="425669"/>
            </a:xfrm>
            <a:prstGeom prst="rect">
              <a:avLst/>
            </a:prstGeom>
          </p:spPr>
        </p:pic>
        <p:pic>
          <p:nvPicPr>
            <p:cNvPr id="19" name="Imagen 18">
              <a:extLst>
                <a:ext uri="{FF2B5EF4-FFF2-40B4-BE49-F238E27FC236}">
                  <a16:creationId xmlns:a16="http://schemas.microsoft.com/office/drawing/2014/main" id="{3DCCF29E-D4E2-49CF-B2BB-79D20C549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714" y="3428953"/>
              <a:ext cx="425669" cy="425669"/>
            </a:xfrm>
            <a:prstGeom prst="rect">
              <a:avLst/>
            </a:prstGeom>
          </p:spPr>
        </p:pic>
        <p:sp>
          <p:nvSpPr>
            <p:cNvPr id="20" name="CuadroTexto 19">
              <a:extLst>
                <a:ext uri="{FF2B5EF4-FFF2-40B4-BE49-F238E27FC236}">
                  <a16:creationId xmlns:a16="http://schemas.microsoft.com/office/drawing/2014/main" id="{FFE40623-2B6F-4627-86B4-E4BF0F2BAB2A}"/>
                </a:ext>
              </a:extLst>
            </p:cNvPr>
            <p:cNvSpPr txBox="1"/>
            <p:nvPr/>
          </p:nvSpPr>
          <p:spPr>
            <a:xfrm>
              <a:off x="406962" y="3142351"/>
              <a:ext cx="2275133" cy="338554"/>
            </a:xfrm>
            <a:prstGeom prst="rect">
              <a:avLst/>
            </a:prstGeom>
            <a:noFill/>
          </p:spPr>
          <p:txBody>
            <a:bodyPr wrap="square" rtlCol="0">
              <a:spAutoFit/>
            </a:bodyPr>
            <a:lstStyle/>
            <a:p>
              <a:r>
                <a:rPr lang="es-419" sz="1600" dirty="0">
                  <a:latin typeface="Agency FB" panose="020B0503020202020204" pitchFamily="34" charset="0"/>
                </a:rPr>
                <a:t>Tráfico de paquetes en la Red</a:t>
              </a:r>
            </a:p>
          </p:txBody>
        </p:sp>
        <p:cxnSp>
          <p:nvCxnSpPr>
            <p:cNvPr id="22" name="Conector recto de flecha 21">
              <a:extLst>
                <a:ext uri="{FF2B5EF4-FFF2-40B4-BE49-F238E27FC236}">
                  <a16:creationId xmlns:a16="http://schemas.microsoft.com/office/drawing/2014/main" id="{4E105B85-3000-4E17-93D6-81111ACEFA18}"/>
                </a:ext>
              </a:extLst>
            </p:cNvPr>
            <p:cNvCxnSpPr>
              <a:stCxn id="17" idx="3"/>
              <a:endCxn id="4" idx="1"/>
            </p:cNvCxnSpPr>
            <p:nvPr/>
          </p:nvCxnSpPr>
          <p:spPr>
            <a:xfrm>
              <a:off x="2358938" y="3641788"/>
              <a:ext cx="525445" cy="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18D5A40F-EAD3-4EFE-922E-BA9940A0946D}"/>
                </a:ext>
              </a:extLst>
            </p:cNvPr>
            <p:cNvCxnSpPr>
              <a:cxnSpLocks/>
              <a:endCxn id="8" idx="1"/>
            </p:cNvCxnSpPr>
            <p:nvPr/>
          </p:nvCxnSpPr>
          <p:spPr>
            <a:xfrm>
              <a:off x="4922223" y="3641742"/>
              <a:ext cx="615525" cy="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EBF7B5C-94F4-424E-8080-985D36E9EDF2}"/>
                </a:ext>
              </a:extLst>
            </p:cNvPr>
            <p:cNvCxnSpPr/>
            <p:nvPr/>
          </p:nvCxnSpPr>
          <p:spPr>
            <a:xfrm>
              <a:off x="7544799" y="3641697"/>
              <a:ext cx="525445" cy="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ector: angular 26">
              <a:extLst>
                <a:ext uri="{FF2B5EF4-FFF2-40B4-BE49-F238E27FC236}">
                  <a16:creationId xmlns:a16="http://schemas.microsoft.com/office/drawing/2014/main" id="{672240FC-26BC-4C46-ACD7-1C7A96B2742E}"/>
                </a:ext>
              </a:extLst>
            </p:cNvPr>
            <p:cNvCxnSpPr>
              <a:cxnSpLocks/>
              <a:stCxn id="13" idx="3"/>
            </p:cNvCxnSpPr>
            <p:nvPr/>
          </p:nvCxnSpPr>
          <p:spPr>
            <a:xfrm flipV="1">
              <a:off x="1613063" y="3877116"/>
              <a:ext cx="3915736" cy="629987"/>
            </a:xfrm>
            <a:prstGeom prst="bentConnector3">
              <a:avLst>
                <a:gd name="adj1" fmla="val 8865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7DD353E3-30E3-442F-87FF-EA7FE4197ADC}"/>
                </a:ext>
              </a:extLst>
            </p:cNvPr>
            <p:cNvCxnSpPr>
              <a:stCxn id="13" idx="3"/>
            </p:cNvCxnSpPr>
            <p:nvPr/>
          </p:nvCxnSpPr>
          <p:spPr>
            <a:xfrm flipV="1">
              <a:off x="1613063" y="3780075"/>
              <a:ext cx="1271320" cy="727028"/>
            </a:xfrm>
            <a:prstGeom prst="bentConnector3">
              <a:avLst>
                <a:gd name="adj1" fmla="val 6364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21911F2E-5153-4900-BB74-6683FA9B9C6B}"/>
                </a:ext>
              </a:extLst>
            </p:cNvPr>
            <p:cNvCxnSpPr/>
            <p:nvPr/>
          </p:nvCxnSpPr>
          <p:spPr>
            <a:xfrm>
              <a:off x="10086244" y="3641697"/>
              <a:ext cx="525445" cy="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ED6EFD40-E1FA-4AD2-A932-97F853775337}"/>
                </a:ext>
              </a:extLst>
            </p:cNvPr>
            <p:cNvSpPr txBox="1"/>
            <p:nvPr/>
          </p:nvSpPr>
          <p:spPr>
            <a:xfrm>
              <a:off x="11035863" y="2646937"/>
              <a:ext cx="966952" cy="338554"/>
            </a:xfrm>
            <a:prstGeom prst="rect">
              <a:avLst/>
            </a:prstGeom>
            <a:noFill/>
          </p:spPr>
          <p:txBody>
            <a:bodyPr wrap="square" rtlCol="0">
              <a:spAutoFit/>
            </a:bodyPr>
            <a:lstStyle/>
            <a:p>
              <a:r>
                <a:rPr lang="es-419" sz="1600" dirty="0">
                  <a:latin typeface="Agency FB" panose="020B0503020202020204" pitchFamily="34" charset="0"/>
                </a:rPr>
                <a:t>Respuesta</a:t>
              </a:r>
            </a:p>
          </p:txBody>
        </p:sp>
        <p:sp>
          <p:nvSpPr>
            <p:cNvPr id="36" name="CuadroTexto 35">
              <a:extLst>
                <a:ext uri="{FF2B5EF4-FFF2-40B4-BE49-F238E27FC236}">
                  <a16:creationId xmlns:a16="http://schemas.microsoft.com/office/drawing/2014/main" id="{27E98B45-DEED-486C-9C2C-C9FB43201702}"/>
                </a:ext>
              </a:extLst>
            </p:cNvPr>
            <p:cNvSpPr txBox="1"/>
            <p:nvPr/>
          </p:nvSpPr>
          <p:spPr>
            <a:xfrm>
              <a:off x="10896279" y="3349309"/>
              <a:ext cx="1106535" cy="584775"/>
            </a:xfrm>
            <a:prstGeom prst="rect">
              <a:avLst/>
            </a:prstGeom>
            <a:noFill/>
          </p:spPr>
          <p:txBody>
            <a:bodyPr wrap="square" rtlCol="0">
              <a:spAutoFit/>
            </a:bodyPr>
            <a:lstStyle/>
            <a:p>
              <a:pPr algn="ctr"/>
              <a:r>
                <a:rPr lang="es-419" sz="1600" dirty="0">
                  <a:latin typeface="Agency FB" panose="020B0503020202020204" pitchFamily="34" charset="0"/>
                </a:rPr>
                <a:t>Notificación de Alerta</a:t>
              </a:r>
            </a:p>
          </p:txBody>
        </p:sp>
        <p:cxnSp>
          <p:nvCxnSpPr>
            <p:cNvPr id="40" name="Conector: angular 39">
              <a:extLst>
                <a:ext uri="{FF2B5EF4-FFF2-40B4-BE49-F238E27FC236}">
                  <a16:creationId xmlns:a16="http://schemas.microsoft.com/office/drawing/2014/main" id="{7DDA0FC7-088F-40F7-A552-5D0DE967E23A}"/>
                </a:ext>
              </a:extLst>
            </p:cNvPr>
            <p:cNvCxnSpPr/>
            <p:nvPr/>
          </p:nvCxnSpPr>
          <p:spPr>
            <a:xfrm flipV="1">
              <a:off x="1613063" y="3641696"/>
              <a:ext cx="9422799" cy="1282602"/>
            </a:xfrm>
            <a:prstGeom prst="bentConnector3">
              <a:avLst>
                <a:gd name="adj1" fmla="val 95509"/>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3C24102-5EC8-402F-AC73-C8247ECDD063}"/>
                </a:ext>
              </a:extLst>
            </p:cNvPr>
            <p:cNvSpPr txBox="1"/>
            <p:nvPr/>
          </p:nvSpPr>
          <p:spPr>
            <a:xfrm>
              <a:off x="4052981" y="4545825"/>
              <a:ext cx="4413102" cy="338554"/>
            </a:xfrm>
            <a:prstGeom prst="rect">
              <a:avLst/>
            </a:prstGeom>
            <a:noFill/>
          </p:spPr>
          <p:txBody>
            <a:bodyPr wrap="square" rtlCol="0">
              <a:spAutoFit/>
            </a:bodyPr>
            <a:lstStyle/>
            <a:p>
              <a:r>
                <a:rPr lang="es-419" sz="1600" dirty="0">
                  <a:latin typeface="Agency FB" panose="020B0503020202020204" pitchFamily="34" charset="0"/>
                </a:rPr>
                <a:t>Guardado de los intentos de intrusión en el archivo de registros</a:t>
              </a:r>
            </a:p>
          </p:txBody>
        </p:sp>
        <p:cxnSp>
          <p:nvCxnSpPr>
            <p:cNvPr id="48" name="Conector: angular 47">
              <a:extLst>
                <a:ext uri="{FF2B5EF4-FFF2-40B4-BE49-F238E27FC236}">
                  <a16:creationId xmlns:a16="http://schemas.microsoft.com/office/drawing/2014/main" id="{9FF1D5D6-2FBE-4702-85FE-4135CFD1A25E}"/>
                </a:ext>
              </a:extLst>
            </p:cNvPr>
            <p:cNvCxnSpPr>
              <a:endCxn id="35" idx="1"/>
            </p:cNvCxnSpPr>
            <p:nvPr/>
          </p:nvCxnSpPr>
          <p:spPr>
            <a:xfrm rot="5400000" flipH="1" flipV="1">
              <a:off x="10411035" y="3016868"/>
              <a:ext cx="825482" cy="42417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0" name="Imagen 49">
              <a:extLst>
                <a:ext uri="{FF2B5EF4-FFF2-40B4-BE49-F238E27FC236}">
                  <a16:creationId xmlns:a16="http://schemas.microsoft.com/office/drawing/2014/main" id="{50268AFB-F0EC-4EA2-A112-6E13CA127EB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160" y="2054156"/>
              <a:ext cx="934993" cy="934993"/>
            </a:xfrm>
            <a:prstGeom prst="rect">
              <a:avLst/>
            </a:prstGeom>
          </p:spPr>
        </p:pic>
        <p:sp>
          <p:nvSpPr>
            <p:cNvPr id="51" name="CuadroTexto 50">
              <a:extLst>
                <a:ext uri="{FF2B5EF4-FFF2-40B4-BE49-F238E27FC236}">
                  <a16:creationId xmlns:a16="http://schemas.microsoft.com/office/drawing/2014/main" id="{949E7E67-1903-4F3B-BC29-882F02B1BB2B}"/>
                </a:ext>
              </a:extLst>
            </p:cNvPr>
            <p:cNvSpPr txBox="1"/>
            <p:nvPr/>
          </p:nvSpPr>
          <p:spPr>
            <a:xfrm>
              <a:off x="686504" y="1724088"/>
              <a:ext cx="1528420" cy="338554"/>
            </a:xfrm>
            <a:prstGeom prst="rect">
              <a:avLst/>
            </a:prstGeom>
            <a:noFill/>
          </p:spPr>
          <p:txBody>
            <a:bodyPr wrap="square" rtlCol="0">
              <a:spAutoFit/>
            </a:bodyPr>
            <a:lstStyle/>
            <a:p>
              <a:r>
                <a:rPr lang="es-419" sz="1600" dirty="0">
                  <a:latin typeface="Agency FB" panose="020B0503020202020204" pitchFamily="34" charset="0"/>
                </a:rPr>
                <a:t>Sistema Operativo</a:t>
              </a:r>
            </a:p>
          </p:txBody>
        </p:sp>
      </p:grpSp>
    </p:spTree>
    <p:extLst>
      <p:ext uri="{BB962C8B-B14F-4D97-AF65-F5344CB8AC3E}">
        <p14:creationId xmlns:p14="http://schemas.microsoft.com/office/powerpoint/2010/main" val="1490016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lstStyle/>
          <a:p>
            <a:r>
              <a:rPr lang="es-419" dirty="0"/>
              <a:t>Tipos de </a:t>
            </a:r>
            <a:r>
              <a:rPr lang="es-419" dirty="0" err="1"/>
              <a:t>IDS’s</a:t>
            </a:r>
            <a:endParaRPr lang="es-419" dirty="0"/>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a:xfrm>
            <a:off x="346840" y="1825625"/>
            <a:ext cx="8024649" cy="4351338"/>
          </a:xfrm>
        </p:spPr>
        <p:txBody>
          <a:bodyPr vert="horz" lIns="91440" tIns="45720" rIns="91440" bIns="45720" rtlCol="0" anchor="ctr">
            <a:normAutofit/>
          </a:bodyPr>
          <a:lstStyle/>
          <a:p>
            <a:pPr marL="0" indent="0">
              <a:buNone/>
            </a:pPr>
            <a:r>
              <a:rPr lang="es-419" sz="2200" dirty="0" err="1">
                <a:latin typeface="Bahnschrift Light" panose="020B0502040204020203" pitchFamily="34" charset="0"/>
              </a:rPr>
              <a:t>Exiten</a:t>
            </a:r>
            <a:r>
              <a:rPr lang="es-419" sz="2200" dirty="0">
                <a:latin typeface="Bahnschrift Light" panose="020B0502040204020203" pitchFamily="34" charset="0"/>
              </a:rPr>
              <a:t> varios tipos de IDS:</a:t>
            </a:r>
          </a:p>
          <a:p>
            <a:pPr>
              <a:buFont typeface="Wingdings" panose="05000000000000000000" pitchFamily="2" charset="2"/>
              <a:buChar char="v"/>
            </a:pPr>
            <a:r>
              <a:rPr lang="es-419" sz="2200" dirty="0">
                <a:latin typeface="Bahnschrift Light" panose="020B0502040204020203" pitchFamily="34" charset="0"/>
              </a:rPr>
              <a:t>IDS basados en el host (HIDS – Host </a:t>
            </a:r>
            <a:r>
              <a:rPr lang="es-419" sz="2200" dirty="0" err="1">
                <a:latin typeface="Bahnschrift Light" panose="020B0502040204020203" pitchFamily="34" charset="0"/>
              </a:rPr>
              <a:t>Intrusion</a:t>
            </a:r>
            <a:r>
              <a:rPr lang="es-419" sz="2200" dirty="0">
                <a:latin typeface="Bahnschrift Light" panose="020B0502040204020203" pitchFamily="34" charset="0"/>
              </a:rPr>
              <a:t> </a:t>
            </a:r>
            <a:r>
              <a:rPr lang="es-419" sz="2200" dirty="0" err="1">
                <a:latin typeface="Bahnschrift Light" panose="020B0502040204020203" pitchFamily="34" charset="0"/>
              </a:rPr>
              <a:t>Detection</a:t>
            </a:r>
            <a:r>
              <a:rPr lang="es-419" sz="2200" dirty="0">
                <a:latin typeface="Bahnschrift Light" panose="020B0502040204020203" pitchFamily="34" charset="0"/>
              </a:rPr>
              <a:t> </a:t>
            </a:r>
            <a:r>
              <a:rPr lang="es-419" sz="2200" dirty="0" err="1">
                <a:latin typeface="Bahnschrift Light" panose="020B0502040204020203" pitchFamily="34" charset="0"/>
              </a:rPr>
              <a:t>System</a:t>
            </a:r>
            <a:r>
              <a:rPr lang="es-419" sz="2200" dirty="0">
                <a:latin typeface="Bahnschrift Light" panose="020B0502040204020203" pitchFamily="34" charset="0"/>
              </a:rPr>
              <a:t>)</a:t>
            </a:r>
          </a:p>
          <a:p>
            <a:pPr>
              <a:buFont typeface="Wingdings" panose="05000000000000000000" pitchFamily="2" charset="2"/>
              <a:buChar char="v"/>
            </a:pPr>
            <a:endParaRPr lang="es-419" sz="2200" dirty="0">
              <a:latin typeface="Bahnschrift Light" panose="020B0502040204020203" pitchFamily="34" charset="0"/>
            </a:endParaRPr>
          </a:p>
          <a:p>
            <a:pPr>
              <a:buFont typeface="Wingdings" panose="05000000000000000000" pitchFamily="2" charset="2"/>
              <a:buChar char="v"/>
            </a:pPr>
            <a:r>
              <a:rPr lang="es-419" sz="2200" dirty="0">
                <a:latin typeface="Bahnschrift Light" panose="020B0502040204020203" pitchFamily="34" charset="0"/>
              </a:rPr>
              <a:t>IDS basados en la red (NIDS – Network </a:t>
            </a:r>
            <a:r>
              <a:rPr lang="es-419" sz="2200" dirty="0" err="1">
                <a:latin typeface="Bahnschrift Light" panose="020B0502040204020203" pitchFamily="34" charset="0"/>
              </a:rPr>
              <a:t>Intrusion</a:t>
            </a:r>
            <a:r>
              <a:rPr lang="es-419" sz="2200" dirty="0">
                <a:latin typeface="Bahnschrift Light" panose="020B0502040204020203" pitchFamily="34" charset="0"/>
              </a:rPr>
              <a:t> </a:t>
            </a:r>
            <a:r>
              <a:rPr lang="es-419" sz="2200" dirty="0" err="1">
                <a:latin typeface="Bahnschrift Light" panose="020B0502040204020203" pitchFamily="34" charset="0"/>
              </a:rPr>
              <a:t>Detection</a:t>
            </a:r>
            <a:r>
              <a:rPr lang="es-419" sz="2200" dirty="0">
                <a:latin typeface="Bahnschrift Light" panose="020B0502040204020203" pitchFamily="34" charset="0"/>
              </a:rPr>
              <a:t> </a:t>
            </a:r>
            <a:r>
              <a:rPr lang="es-419" sz="2200" dirty="0" err="1">
                <a:latin typeface="Bahnschrift Light" panose="020B0502040204020203" pitchFamily="34" charset="0"/>
              </a:rPr>
              <a:t>System</a:t>
            </a:r>
            <a:r>
              <a:rPr lang="es-419" sz="2200" dirty="0">
                <a:latin typeface="Bahnschrift Light" panose="020B0502040204020203" pitchFamily="34" charset="0"/>
              </a:rPr>
              <a:t>)</a:t>
            </a:r>
          </a:p>
          <a:p>
            <a:pPr>
              <a:buFont typeface="Wingdings" panose="05000000000000000000" pitchFamily="2" charset="2"/>
              <a:buChar char="v"/>
            </a:pPr>
            <a:endParaRPr lang="es-419" sz="2200" dirty="0">
              <a:latin typeface="Bahnschrift Light" panose="020B0502040204020203" pitchFamily="34" charset="0"/>
            </a:endParaRPr>
          </a:p>
          <a:p>
            <a:pPr>
              <a:buFont typeface="Wingdings" panose="05000000000000000000" pitchFamily="2" charset="2"/>
              <a:buChar char="v"/>
            </a:pPr>
            <a:r>
              <a:rPr lang="es-419" sz="2200" dirty="0"/>
              <a:t> IDS basados en el protocolo de aplicación (APIDS – </a:t>
            </a:r>
            <a:r>
              <a:rPr lang="es-419" sz="2200" dirty="0" err="1"/>
              <a:t>Application</a:t>
            </a:r>
            <a:r>
              <a:rPr lang="es-419" sz="2200" dirty="0"/>
              <a:t> </a:t>
            </a:r>
            <a:r>
              <a:rPr lang="es-419" sz="2200" dirty="0" err="1"/>
              <a:t>Protocol</a:t>
            </a:r>
            <a:r>
              <a:rPr lang="es-419" sz="2200" dirty="0"/>
              <a:t> </a:t>
            </a:r>
            <a:r>
              <a:rPr lang="es-419" sz="2200" dirty="0" err="1"/>
              <a:t>Intrusion</a:t>
            </a:r>
            <a:r>
              <a:rPr lang="es-419" sz="2200" dirty="0"/>
              <a:t> </a:t>
            </a:r>
            <a:r>
              <a:rPr lang="es-419" sz="2200" dirty="0" err="1"/>
              <a:t>Detection</a:t>
            </a:r>
            <a:r>
              <a:rPr lang="es-419" sz="2200" dirty="0"/>
              <a:t> </a:t>
            </a:r>
            <a:r>
              <a:rPr lang="es-419" sz="2200" dirty="0" err="1"/>
              <a:t>System</a:t>
            </a:r>
            <a:r>
              <a:rPr lang="es-419" sz="2200" dirty="0"/>
              <a:t>)</a:t>
            </a:r>
          </a:p>
          <a:p>
            <a:pPr>
              <a:buFont typeface="Wingdings" panose="05000000000000000000" pitchFamily="2" charset="2"/>
              <a:buChar char="v"/>
            </a:pPr>
            <a:endParaRPr lang="es-419" sz="2200" dirty="0"/>
          </a:p>
          <a:p>
            <a:pPr>
              <a:buFont typeface="Wingdings" panose="05000000000000000000" pitchFamily="2" charset="2"/>
              <a:buChar char="v"/>
            </a:pPr>
            <a:r>
              <a:rPr lang="es-419" sz="2200" dirty="0"/>
              <a:t>IDS </a:t>
            </a:r>
            <a:r>
              <a:rPr lang="es-419" sz="2200" dirty="0" err="1"/>
              <a:t>Hibridos</a:t>
            </a:r>
            <a:r>
              <a:rPr lang="es-419" sz="2200" dirty="0"/>
              <a:t> (</a:t>
            </a:r>
            <a:r>
              <a:rPr lang="es-419" sz="2200" dirty="0" err="1"/>
              <a:t>Hybrid</a:t>
            </a:r>
            <a:r>
              <a:rPr lang="es-419" sz="2200" dirty="0"/>
              <a:t> </a:t>
            </a:r>
            <a:r>
              <a:rPr lang="es-419" sz="2200" dirty="0" err="1"/>
              <a:t>Intrusion</a:t>
            </a:r>
            <a:r>
              <a:rPr lang="es-419" sz="2200" dirty="0"/>
              <a:t> </a:t>
            </a:r>
            <a:r>
              <a:rPr lang="es-419" sz="2200" dirty="0" err="1"/>
              <a:t>Detection</a:t>
            </a:r>
            <a:r>
              <a:rPr lang="es-419" sz="2200" dirty="0"/>
              <a:t> </a:t>
            </a:r>
            <a:r>
              <a:rPr lang="es-419" sz="2200" dirty="0" err="1"/>
              <a:t>System</a:t>
            </a:r>
            <a:r>
              <a:rPr lang="es-419" sz="2200" dirty="0"/>
              <a:t>)</a:t>
            </a:r>
            <a:endParaRPr lang="es-419" sz="2200" dirty="0">
              <a:latin typeface="Bahnschrift Light" panose="020B0502040204020203" pitchFamily="34" charset="0"/>
            </a:endParaRPr>
          </a:p>
          <a:p>
            <a:pPr>
              <a:buFont typeface="Wingdings" panose="05000000000000000000" pitchFamily="2" charset="2"/>
              <a:buChar char="v"/>
            </a:pPr>
            <a:endParaRPr lang="es-419" sz="2200" dirty="0">
              <a:latin typeface="Bahnschrift Light" panose="020B0502040204020203" pitchFamily="34" charset="0"/>
            </a:endParaRP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70666" y="1857157"/>
            <a:ext cx="3077451" cy="3077451"/>
          </a:xfrm>
        </p:spPr>
      </p:pic>
    </p:spTree>
    <p:extLst>
      <p:ext uri="{BB962C8B-B14F-4D97-AF65-F5344CB8AC3E}">
        <p14:creationId xmlns:p14="http://schemas.microsoft.com/office/powerpoint/2010/main" val="170036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6731E-5BA9-4614-BA46-3393597D1BB6}"/>
              </a:ext>
            </a:extLst>
          </p:cNvPr>
          <p:cNvSpPr>
            <a:spLocks noGrp="1"/>
          </p:cNvSpPr>
          <p:nvPr>
            <p:ph type="title"/>
          </p:nvPr>
        </p:nvSpPr>
        <p:spPr/>
        <p:txBody>
          <a:bodyPr>
            <a:normAutofit/>
          </a:bodyPr>
          <a:lstStyle/>
          <a:p>
            <a:r>
              <a:rPr lang="es-419" sz="3200" dirty="0"/>
              <a:t>Tipos de </a:t>
            </a:r>
            <a:r>
              <a:rPr lang="es-419" sz="3200" dirty="0" err="1"/>
              <a:t>IDS’s</a:t>
            </a:r>
            <a:r>
              <a:rPr lang="es-419" sz="3200" dirty="0"/>
              <a:t> – Host </a:t>
            </a:r>
            <a:r>
              <a:rPr lang="es-419" sz="3200" dirty="0" err="1"/>
              <a:t>Intrusion</a:t>
            </a:r>
            <a:r>
              <a:rPr lang="es-419" sz="3200" dirty="0"/>
              <a:t> </a:t>
            </a:r>
            <a:r>
              <a:rPr lang="es-419" sz="3200" dirty="0" err="1"/>
              <a:t>Detection</a:t>
            </a:r>
            <a:r>
              <a:rPr lang="es-419" sz="3200" dirty="0"/>
              <a:t> </a:t>
            </a:r>
            <a:r>
              <a:rPr lang="es-419" sz="3200" dirty="0" err="1"/>
              <a:t>System</a:t>
            </a:r>
            <a:endParaRPr lang="es-419" sz="3200" dirty="0"/>
          </a:p>
        </p:txBody>
      </p:sp>
      <p:sp>
        <p:nvSpPr>
          <p:cNvPr id="3" name="Marcador de contenido 2">
            <a:extLst>
              <a:ext uri="{FF2B5EF4-FFF2-40B4-BE49-F238E27FC236}">
                <a16:creationId xmlns:a16="http://schemas.microsoft.com/office/drawing/2014/main" id="{C8FFF055-B3A2-4460-9D0B-C12D307371DC}"/>
              </a:ext>
            </a:extLst>
          </p:cNvPr>
          <p:cNvSpPr>
            <a:spLocks noGrp="1"/>
          </p:cNvSpPr>
          <p:nvPr>
            <p:ph sz="half" idx="1"/>
          </p:nvPr>
        </p:nvSpPr>
        <p:spPr/>
        <p:txBody>
          <a:bodyPr vert="horz" lIns="91440" tIns="45720" rIns="91440" bIns="45720" rtlCol="0" anchor="ctr">
            <a:normAutofit/>
          </a:bodyPr>
          <a:lstStyle/>
          <a:p>
            <a:pPr marL="0" indent="0">
              <a:buNone/>
            </a:pPr>
            <a:r>
              <a:rPr lang="es-419" sz="2200" dirty="0">
                <a:latin typeface="Bahnschrift Light" panose="020B0502040204020203" pitchFamily="34" charset="0"/>
              </a:rPr>
              <a:t>Un IDS basado en host analiza diferentes áreas para determinar el uso incorrecto (actividades maliciosas o abusivas dentro de la red) o alguna intrusión (violaciones desde afuera).</a:t>
            </a:r>
          </a:p>
          <a:p>
            <a:pPr marL="0" indent="0">
              <a:buNone/>
            </a:pPr>
            <a:r>
              <a:rPr lang="es-419" sz="2200" dirty="0">
                <a:latin typeface="Bahnschrift Light" panose="020B0502040204020203" pitchFamily="34" charset="0"/>
              </a:rPr>
              <a:t>Estos consultan diferentes tipos de registros de archivos: </a:t>
            </a:r>
            <a:r>
              <a:rPr lang="es-419" sz="2200" dirty="0" err="1">
                <a:latin typeface="Bahnschrift Light" panose="020B0502040204020203" pitchFamily="34" charset="0"/>
              </a:rPr>
              <a:t>kernel</a:t>
            </a:r>
            <a:r>
              <a:rPr lang="es-419" sz="2200" dirty="0">
                <a:latin typeface="Bahnschrift Light" panose="020B0502040204020203" pitchFamily="34" charset="0"/>
              </a:rPr>
              <a:t>, sistema, servidores, red, cortafuegos, y más; y los comparan contra una base de datos interna sobre ataques conocidos.</a:t>
            </a:r>
          </a:p>
        </p:txBody>
      </p:sp>
      <p:pic>
        <p:nvPicPr>
          <p:cNvPr id="6" name="Marcador de contenido 5">
            <a:extLst>
              <a:ext uri="{FF2B5EF4-FFF2-40B4-BE49-F238E27FC236}">
                <a16:creationId xmlns:a16="http://schemas.microsoft.com/office/drawing/2014/main" id="{EDEB62AD-E347-4364-B610-963B164643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50092" b="50525"/>
          <a:stretch/>
        </p:blipFill>
        <p:spPr>
          <a:xfrm>
            <a:off x="6587330" y="1825625"/>
            <a:ext cx="4032543" cy="3997557"/>
          </a:xfrm>
        </p:spPr>
      </p:pic>
    </p:spTree>
    <p:extLst>
      <p:ext uri="{BB962C8B-B14F-4D97-AF65-F5344CB8AC3E}">
        <p14:creationId xmlns:p14="http://schemas.microsoft.com/office/powerpoint/2010/main" val="1517310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TotalTime>
  <Words>12274</Words>
  <Application>Microsoft Office PowerPoint</Application>
  <PresentationFormat>Panorámica</PresentationFormat>
  <Paragraphs>472</Paragraphs>
  <Slides>25</Slides>
  <Notes>20</Notes>
  <HiddenSlides>0</HiddenSlides>
  <MMClips>0</MMClips>
  <ScaleCrop>false</ScaleCrop>
  <HeadingPairs>
    <vt:vector size="6" baseType="variant">
      <vt:variant>
        <vt:lpstr>Fuentes usadas</vt:lpstr>
      </vt:variant>
      <vt:variant>
        <vt:i4>12</vt:i4>
      </vt:variant>
      <vt:variant>
        <vt:lpstr>Tema</vt:lpstr>
      </vt:variant>
      <vt:variant>
        <vt:i4>2</vt:i4>
      </vt:variant>
      <vt:variant>
        <vt:lpstr>Títulos de diapositiva</vt:lpstr>
      </vt:variant>
      <vt:variant>
        <vt:i4>25</vt:i4>
      </vt:variant>
    </vt:vector>
  </HeadingPairs>
  <TitlesOfParts>
    <vt:vector size="39" baseType="lpstr">
      <vt:lpstr>Agency FB</vt:lpstr>
      <vt:lpstr>Arial</vt:lpstr>
      <vt:lpstr>Arvo</vt:lpstr>
      <vt:lpstr>Bahnschrift Light</vt:lpstr>
      <vt:lpstr>Bahnschrift Light Condensed</vt:lpstr>
      <vt:lpstr>Calibri</vt:lpstr>
      <vt:lpstr>Consolas</vt:lpstr>
      <vt:lpstr>Eras Bold ITC</vt:lpstr>
      <vt:lpstr>Eras Light ITC</vt:lpstr>
      <vt:lpstr>Fedra Sans</vt:lpstr>
      <vt:lpstr>Segoe MDL2 Assets</vt:lpstr>
      <vt:lpstr>Wingdings</vt:lpstr>
      <vt:lpstr>Tema de Office</vt:lpstr>
      <vt:lpstr>1_Tema de Office</vt:lpstr>
      <vt:lpstr>Tecnologías Emergentes</vt:lpstr>
      <vt:lpstr>¿Qué es un IDS – Intrusion Detection System?</vt:lpstr>
      <vt:lpstr>¿Qué es un IDS – Intrusion Detection System?</vt:lpstr>
      <vt:lpstr>¿Qué es un IDS – Intrusion Detection System?</vt:lpstr>
      <vt:lpstr>IDS’s – Características</vt:lpstr>
      <vt:lpstr>IDS’s – Componentes</vt:lpstr>
      <vt:lpstr>IDS’s – Componentes</vt:lpstr>
      <vt:lpstr>Tipos de IDS’s</vt:lpstr>
      <vt:lpstr>Tipos de IDS’s – Host Intrusion Detection System</vt:lpstr>
      <vt:lpstr>Host Intrusion Detection System – Ventajas</vt:lpstr>
      <vt:lpstr>Host Intrusion Detection System – Ventajas</vt:lpstr>
      <vt:lpstr>Tipos de IDS’s – Network Intrusion Detection System</vt:lpstr>
      <vt:lpstr>Network Intrusion Detection System – Ventajas</vt:lpstr>
      <vt:lpstr>¿Qué es Snort?</vt:lpstr>
      <vt:lpstr>Características principales</vt:lpstr>
      <vt:lpstr>Componentes de Snort</vt:lpstr>
      <vt:lpstr>¿Cómo funciona Snort?</vt:lpstr>
      <vt:lpstr>¿Qué son las Reglas de Snort?</vt:lpstr>
      <vt:lpstr>Usos de las Reglas Snort</vt:lpstr>
      <vt:lpstr>Sintaxis</vt:lpstr>
      <vt:lpstr>Sintaxis</vt:lpstr>
      <vt:lpstr>Ejemplos de reglas Snort</vt:lpstr>
      <vt:lpstr>Ejemplos de reglas Snort</vt:lpstr>
      <vt:lpstr>Ejemplos de reglas Snort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Configuración de Snort</dc:title>
  <dc:creator>Ing.Jaime</dc:creator>
  <cp:lastModifiedBy>Ing.Jaime</cp:lastModifiedBy>
  <cp:revision>80</cp:revision>
  <dcterms:created xsi:type="dcterms:W3CDTF">2022-05-22T22:24:48Z</dcterms:created>
  <dcterms:modified xsi:type="dcterms:W3CDTF">2023-05-16T03:26:54Z</dcterms:modified>
</cp:coreProperties>
</file>